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8" r:id="rId3"/>
    <p:sldId id="267" r:id="rId4"/>
    <p:sldId id="257" r:id="rId5"/>
    <p:sldId id="263" r:id="rId6"/>
    <p:sldId id="264" r:id="rId7"/>
    <p:sldId id="260" r:id="rId8"/>
    <p:sldId id="278" r:id="rId9"/>
    <p:sldId id="279" r:id="rId10"/>
    <p:sldId id="273" r:id="rId11"/>
    <p:sldId id="274" r:id="rId12"/>
    <p:sldId id="275" r:id="rId13"/>
    <p:sldId id="261" r:id="rId14"/>
    <p:sldId id="280" r:id="rId15"/>
    <p:sldId id="281" r:id="rId16"/>
    <p:sldId id="285" r:id="rId17"/>
    <p:sldId id="284" r:id="rId18"/>
    <p:sldId id="283" r:id="rId19"/>
    <p:sldId id="282" r:id="rId20"/>
    <p:sldId id="292" r:id="rId21"/>
    <p:sldId id="262" r:id="rId22"/>
    <p:sldId id="286" r:id="rId23"/>
    <p:sldId id="290" r:id="rId24"/>
    <p:sldId id="287" r:id="rId25"/>
    <p:sldId id="288" r:id="rId26"/>
    <p:sldId id="289" r:id="rId27"/>
    <p:sldId id="291" r:id="rId28"/>
    <p:sldId id="259" r:id="rId29"/>
    <p:sldId id="276" r:id="rId30"/>
    <p:sldId id="26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6DA"/>
    <a:srgbClr val="A77DCD"/>
    <a:srgbClr val="874DB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91" autoAdjust="0"/>
    <p:restoredTop sz="94660"/>
  </p:normalViewPr>
  <p:slideViewPr>
    <p:cSldViewPr>
      <p:cViewPr varScale="1">
        <p:scale>
          <a:sx n="41" d="100"/>
          <a:sy n="41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CE0AE0E-4BEC-4297-B68A-0D718F0900FE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D3E324C-7F03-4635-B339-C066831B72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mographia.ru/" TargetMode="External"/><Relationship Id="rId2" Type="http://schemas.openxmlformats.org/officeDocument/2006/relationships/hyperlink" Target="http://www.semya-rastet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7ya.ru/" TargetMode="External"/><Relationship Id="rId4" Type="http://schemas.openxmlformats.org/officeDocument/2006/relationships/hyperlink" Target="http://www.moideti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60648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Особенности стилей воспитания в многодетной, неполной семье и в семье с единственным ребенком</a:t>
            </a:r>
          </a:p>
        </p:txBody>
      </p:sp>
    </p:spTree>
    <p:extLst>
      <p:ext uri="{BB962C8B-B14F-4D97-AF65-F5344CB8AC3E}">
        <p14:creationId xmlns:p14="http://schemas.microsoft.com/office/powerpoint/2010/main" xmlns="" val="164041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0006620"/>
              </p:ext>
            </p:extLst>
          </p:nvPr>
        </p:nvGraphicFramePr>
        <p:xfrm>
          <a:off x="76200" y="533400"/>
          <a:ext cx="8991600" cy="6063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00"/>
                <a:gridCol w="2997200"/>
                <a:gridCol w="2997200"/>
              </a:tblGrid>
              <a:tr h="39427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Старшие</a:t>
                      </a:r>
                      <a:r>
                        <a:rPr lang="ru-RU" sz="1800" baseline="0" dirty="0" smtClean="0"/>
                        <a:t> дети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Средние дети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Младшие дети</a:t>
                      </a:r>
                      <a:endParaRPr lang="en-US" sz="1800" dirty="0"/>
                    </a:p>
                  </a:txBody>
                  <a:tcPr/>
                </a:tc>
              </a:tr>
              <a:tr h="1393464"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6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категоричность в суждениях;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стремление к лидерству;</a:t>
                      </a:r>
                      <a:endParaRPr lang="en-US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600" dirty="0" smtClean="0"/>
                        <a:t>более упрямы и замкнуты;</a:t>
                      </a:r>
                      <a:endParaRPr lang="en-US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600" dirty="0" smtClean="0"/>
                        <a:t>наиболее выражены чувство ответственности</a:t>
                      </a:r>
                      <a:r>
                        <a:rPr lang="ru-RU" sz="1600" baseline="0" dirty="0" smtClean="0"/>
                        <a:t> и независимость;</a:t>
                      </a:r>
                      <a:endParaRPr lang="en-US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направляют  развитие, интересы младших, многому учат их.</a:t>
                      </a:r>
                      <a:endParaRPr lang="en-US" sz="1600" dirty="0" smtClean="0"/>
                    </a:p>
                    <a:p>
                      <a:pPr algn="l">
                        <a:spcBef>
                          <a:spcPts val="600"/>
                        </a:spcBef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6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наиболее тревожные,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агрессивные и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гиперактивные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чаще эмоциональны внешне (шумные, плаксивые);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боятся брать на себя решение сложных задач;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редко доводят начатые дела до конца;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больше остальных переживают, что у родителей не всегда хватает на них времени;</a:t>
                      </a:r>
                      <a:endParaRPr lang="en-US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ведут себя достаточно демонстративно, чтобы хоть как-то привлечь к себе родительское внимание;</a:t>
                      </a:r>
                      <a:endParaRPr lang="en-US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стимулируют развитие старшего.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6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быстрее приобретают бытовые навыки, навыки общения;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очень многое усваивают между делом;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наиболее избалованные и заласканные из всех детей в многодетной семье;</a:t>
                      </a:r>
                      <a:endParaRPr lang="en-US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стимулируют развитие старшего.</a:t>
                      </a:r>
                      <a:endParaRPr lang="en-US" sz="1600" dirty="0" smtClean="0"/>
                    </a:p>
                    <a:p>
                      <a:pPr algn="l">
                        <a:spcBef>
                          <a:spcPts val="600"/>
                        </a:spcBef>
                      </a:pP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-762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Рекомендации по воспитанию подростков в многодетной семье:</a:t>
            </a:r>
            <a:endParaRPr lang="en-US" sz="2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257722"/>
              </p:ext>
            </p:extLst>
          </p:nvPr>
        </p:nvGraphicFramePr>
        <p:xfrm>
          <a:off x="0" y="848360"/>
          <a:ext cx="9144000" cy="585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Старшие</a:t>
                      </a:r>
                      <a:r>
                        <a:rPr lang="ru-RU" sz="1800" baseline="0" dirty="0" smtClean="0"/>
                        <a:t> дети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Средние дети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Младшие дети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12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отягощайте старшего подростка ответственностью за младших детей.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возможности предоставьте подростку личное пространство и время, чтобы он имел возможность приглашать к себе своих друзей и знакомых.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12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Поддерживайте самобытность вашего ребенка. </a:t>
                      </a:r>
                    </a:p>
                    <a:p>
                      <a:pPr marL="285750" indent="-285750" algn="l">
                        <a:spcBef>
                          <a:spcPts val="12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пытайтесь сравнивать его с другими.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Помогите подростку найти сферу деятельности, где бы он смог проявить свою индивидуальность.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Содействуйте реализации присущего среднему ребенку в семье духа соперничества в игре, спорте, общественно-полезной деятельности.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12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Необходимо показывать подростку, являющемуся младшим в семье, что его дела, проблемы и достижения так же важны и значимы для родителей, как и проблемы других детей.</a:t>
                      </a:r>
                    </a:p>
                    <a:p>
                      <a:pPr marL="285750" indent="-285750" algn="l">
                        <a:spcBef>
                          <a:spcPts val="1200"/>
                        </a:spcBef>
                        <a:buFont typeface="Wingdings" pitchFamily="2" charset="2"/>
                        <a:buChar char="§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Необходимо одобрять, поощрять и стимулировать самостоятельность младшего подростка.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-762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Общие рекомендации родителям по воспитанию детей в многодетной семье: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762000"/>
            <a:ext cx="8610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Уделяйте индивидуальное внимание каждому ребенку отдельно от других.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Не ставьте детей друг другу в пример.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Не сравнивайте детей между собой.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Подчеркивайте достоинства каждого ребенка. 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Важно следить за собой — не делаете ли вы одному из своих детей замечаний, больше чем к другим.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Равномерно распределяйте домашние обязанности между детьми.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Будьте чуткими, стремитесь к пониманию внутреннего мира собственных детей и постоянной работайте над собой.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В каждом ребенке нужно увидеть, прежде всего, уникальную личность, находить силы для развития именно его индивидуальных особенностей, вне зависимости от того, чем занимается старший сын или дочь.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61722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По мнению психологов, именно многодетная семья наиболее полно реализует возможности воспитания детей.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781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Неполные семьи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7408" y="914400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Неполной семьей </a:t>
            </a:r>
            <a:r>
              <a:rPr lang="ru-RU" sz="2400" dirty="0"/>
              <a:t>признается семья, состоящая из одного ро­дителя (либо их заменяющего лица) и детей.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2023408"/>
            <a:ext cx="853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Основаниями возникновения </a:t>
            </a:r>
            <a:r>
              <a:rPr lang="ru-RU" sz="2000" dirty="0"/>
              <a:t>неполных семей являются:</a:t>
            </a:r>
          </a:p>
          <a:p>
            <a:r>
              <a:rPr lang="ru-RU" sz="2000" dirty="0"/>
              <a:t>—   развод родителей;</a:t>
            </a:r>
          </a:p>
          <a:p>
            <a:r>
              <a:rPr lang="ru-RU" sz="2000" dirty="0"/>
              <a:t>—   рождение и воспитание ребенка </a:t>
            </a:r>
            <a:r>
              <a:rPr lang="ru-RU" sz="2000" dirty="0" smtClean="0"/>
              <a:t>вне брака;</a:t>
            </a:r>
            <a:endParaRPr lang="ru-RU" sz="2000" dirty="0"/>
          </a:p>
          <a:p>
            <a:r>
              <a:rPr lang="ru-RU" sz="2000" dirty="0"/>
              <a:t>—   смерть одного или обоих родителей;</a:t>
            </a:r>
          </a:p>
          <a:p>
            <a:r>
              <a:rPr lang="ru-RU" sz="2000" dirty="0"/>
              <a:t>—   лишение родительских прав одного или обоих родителей;</a:t>
            </a:r>
          </a:p>
          <a:p>
            <a:r>
              <a:rPr lang="ru-RU" sz="2000" dirty="0"/>
              <a:t>—   фактический уход из семьи одного родителя.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4191000"/>
            <a:ext cx="8610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Б</a:t>
            </a:r>
            <a:r>
              <a:rPr lang="ru-RU" sz="2000" dirty="0" smtClean="0"/>
              <a:t>олее </a:t>
            </a:r>
            <a:r>
              <a:rPr lang="ru-RU" sz="2000" dirty="0"/>
              <a:t>детальный научный анализ статистических данных пока­зывает, что в России при существующем уровне внебрачной рож­даемости, разводимости, </a:t>
            </a:r>
            <a:r>
              <a:rPr lang="ru-RU" sz="2000" dirty="0" err="1"/>
              <a:t>овдовении</a:t>
            </a:r>
            <a:r>
              <a:rPr lang="ru-RU" sz="2000" dirty="0"/>
              <a:t> и повторной </a:t>
            </a:r>
            <a:r>
              <a:rPr lang="ru-RU" sz="2000" dirty="0" err="1"/>
              <a:t>брачности</a:t>
            </a:r>
            <a:r>
              <a:rPr lang="ru-RU" sz="2000" dirty="0"/>
              <a:t> </a:t>
            </a:r>
            <a:r>
              <a:rPr lang="ru-RU" sz="2000" b="1" dirty="0"/>
              <a:t>около половины детей какую-то часть своего детства и отрочества (до 18 лет) проводят в условиях неполной </a:t>
            </a:r>
            <a:r>
              <a:rPr lang="ru-RU" sz="2000" b="1" dirty="0" smtClean="0"/>
              <a:t>семьи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314980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Воспитательная ситуация в </a:t>
            </a:r>
            <a:r>
              <a:rPr lang="ru-RU" sz="2800" b="1" dirty="0" smtClean="0"/>
              <a:t>неполной </a:t>
            </a:r>
            <a:r>
              <a:rPr lang="ru-RU" sz="2800" b="1" dirty="0"/>
              <a:t>семье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926842"/>
            <a:ext cx="8686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000" dirty="0" smtClean="0"/>
              <a:t>Единственному воспитателю необходимо осуществлять функции как матери, так и отца.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000" dirty="0" smtClean="0"/>
              <a:t>Ответственность </a:t>
            </a:r>
            <a:r>
              <a:rPr lang="ru-RU" sz="2000" dirty="0"/>
              <a:t>за всестороннее гармоничное развитие личности ребенка ложится на </a:t>
            </a:r>
            <a:r>
              <a:rPr lang="ru-RU" sz="2000" dirty="0" smtClean="0"/>
              <a:t>плечи </a:t>
            </a:r>
            <a:r>
              <a:rPr lang="ru-RU" sz="2000" dirty="0"/>
              <a:t>одного из </a:t>
            </a:r>
            <a:r>
              <a:rPr lang="ru-RU" sz="2000" dirty="0" smtClean="0"/>
              <a:t>родителей.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000" dirty="0" smtClean="0"/>
              <a:t>Меньше свободного времени и возможностей для развития детей и общения с ними, для проявления внимания к их интересам.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000" dirty="0" smtClean="0"/>
              <a:t>Экономическая непредсказуемость уровня доходов семьи (нестабильность экономической жизни).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000" dirty="0" smtClean="0"/>
              <a:t>Низкая эмоциональной защищенность семьи.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000" dirty="0" smtClean="0"/>
              <a:t>Существует большая вероятность </a:t>
            </a:r>
            <a:r>
              <a:rPr lang="ru-RU" sz="2000" dirty="0"/>
              <a:t>возникновения и усиления тенденций к крайностям в </a:t>
            </a:r>
            <a:r>
              <a:rPr lang="ru-RU" sz="2000" dirty="0" smtClean="0"/>
              <a:t>воспитании (отвержение, </a:t>
            </a:r>
            <a:r>
              <a:rPr lang="ru-RU" sz="2000" dirty="0" err="1" smtClean="0"/>
              <a:t>гиперпротекция</a:t>
            </a:r>
            <a:r>
              <a:rPr lang="ru-RU" sz="2000" dirty="0" smtClean="0"/>
              <a:t>).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000" dirty="0" smtClean="0"/>
              <a:t>Социальная дискриминация семьи.</a:t>
            </a:r>
          </a:p>
        </p:txBody>
      </p:sp>
    </p:spTree>
    <p:extLst>
      <p:ext uri="{BB962C8B-B14F-4D97-AF65-F5344CB8AC3E}">
        <p14:creationId xmlns:p14="http://schemas.microsoft.com/office/powerpoint/2010/main" xmlns="" val="21315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4736" y="1828800"/>
            <a:ext cx="80772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Т</a:t>
            </a:r>
            <a:r>
              <a:rPr lang="ru-RU" sz="2400" b="1" dirty="0" smtClean="0"/>
              <a:t>ри </a:t>
            </a:r>
            <a:r>
              <a:rPr lang="ru-RU" sz="2400" b="1" dirty="0"/>
              <a:t>типа </a:t>
            </a:r>
            <a:r>
              <a:rPr lang="ru-RU" sz="2400" b="1" dirty="0" smtClean="0"/>
              <a:t>отношений</a:t>
            </a:r>
            <a:r>
              <a:rPr lang="ru-RU" sz="2400" b="1" dirty="0"/>
              <a:t> </a:t>
            </a:r>
            <a:r>
              <a:rPr lang="ru-RU" sz="2400" b="1" dirty="0" smtClean="0"/>
              <a:t>к отцу в неполных материнских семьях:</a:t>
            </a:r>
          </a:p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000" i="1" dirty="0" smtClean="0"/>
              <a:t>Первый </a:t>
            </a:r>
            <a:r>
              <a:rPr lang="ru-RU" sz="2000" i="1" dirty="0"/>
              <a:t>тип </a:t>
            </a:r>
            <a:r>
              <a:rPr lang="ru-RU" sz="2000" dirty="0"/>
              <a:t>определяется желанием матери никогда не упоминать об отце и строить воспитание так, как будто его никогда и не было. </a:t>
            </a:r>
          </a:p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000" i="1" dirty="0"/>
              <a:t>Второй тип </a:t>
            </a:r>
            <a:r>
              <a:rPr lang="ru-RU" sz="2000" dirty="0"/>
              <a:t>поведения характеризуется попытками матери обесценить отца</a:t>
            </a:r>
            <a:r>
              <a:rPr lang="ru-RU" sz="2000" dirty="0" smtClean="0"/>
              <a:t>.</a:t>
            </a:r>
          </a:p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000" i="1" dirty="0"/>
              <a:t>Третий тип </a:t>
            </a:r>
            <a:r>
              <a:rPr lang="ru-RU" sz="2000" dirty="0"/>
              <a:t>воспитания без отца, наиболее разумный и бла­гоприятный, связан с созданием у ребенка представления об отце как обычном человеке, у которого имеются определенные досто­инства, но были и недостатки, слабости. Это трудная позиция </a:t>
            </a:r>
            <a:r>
              <a:rPr lang="ru-RU" sz="2000" dirty="0" smtClean="0"/>
              <a:t>для</a:t>
            </a:r>
            <a:r>
              <a:rPr lang="ru-RU" sz="2000" dirty="0"/>
              <a:t> </a:t>
            </a:r>
            <a:r>
              <a:rPr lang="ru-RU" sz="2000" dirty="0" smtClean="0"/>
              <a:t>матери</a:t>
            </a:r>
            <a:r>
              <a:rPr lang="ru-RU" sz="2000" dirty="0"/>
              <a:t>, но самая приемлемая для воспитания ребенка.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457200"/>
            <a:ext cx="807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Различают </a:t>
            </a:r>
            <a:r>
              <a:rPr lang="ru-RU" sz="2000" b="1" dirty="0" smtClean="0"/>
              <a:t>отцовскую</a:t>
            </a:r>
            <a:r>
              <a:rPr lang="ru-RU" sz="2000" dirty="0" smtClean="0"/>
              <a:t> и </a:t>
            </a:r>
            <a:r>
              <a:rPr lang="ru-RU" sz="2000" b="1" dirty="0" smtClean="0"/>
              <a:t>материнскую</a:t>
            </a:r>
            <a:r>
              <a:rPr lang="ru-RU" sz="2000" dirty="0" smtClean="0"/>
              <a:t> семьи.</a:t>
            </a:r>
          </a:p>
          <a:p>
            <a:pPr algn="just"/>
            <a:r>
              <a:rPr lang="ru-RU" sz="2000" dirty="0" smtClean="0"/>
              <a:t>В </a:t>
            </a:r>
            <a:r>
              <a:rPr lang="ru-RU" sz="2000" dirty="0"/>
              <a:t>условиях современной действительности </a:t>
            </a:r>
            <a:r>
              <a:rPr lang="ru-RU" sz="2000" b="1" dirty="0"/>
              <a:t>неполная семья </a:t>
            </a:r>
            <a:r>
              <a:rPr lang="ru-RU" sz="2000" dirty="0"/>
              <a:t>в большинстве случаев состоит из матери с ребенком или несколькими детьми, то есть </a:t>
            </a:r>
            <a:r>
              <a:rPr lang="ru-RU" sz="2000" b="1" dirty="0"/>
              <a:t>является по сути материнской</a:t>
            </a:r>
            <a:r>
              <a:rPr lang="ru-RU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71204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1" y="-76200"/>
            <a:ext cx="83057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</a:t>
            </a:r>
            <a:r>
              <a:rPr lang="ru-RU" sz="2400" b="1" dirty="0" smtClean="0"/>
              <a:t>тили </a:t>
            </a:r>
            <a:r>
              <a:rPr lang="ru-RU" sz="2400" b="1" dirty="0"/>
              <a:t>отношений </a:t>
            </a:r>
            <a:r>
              <a:rPr lang="ru-RU" sz="2400" b="1" dirty="0" smtClean="0"/>
              <a:t>«мать </a:t>
            </a:r>
            <a:r>
              <a:rPr lang="ru-RU" sz="2400" b="1" dirty="0"/>
              <a:t>– </a:t>
            </a:r>
            <a:r>
              <a:rPr lang="ru-RU" sz="2400" b="1" dirty="0" smtClean="0"/>
              <a:t>ребенок» </a:t>
            </a:r>
          </a:p>
          <a:p>
            <a:pPr algn="ctr"/>
            <a:r>
              <a:rPr lang="ru-RU" sz="2400" b="1" dirty="0" smtClean="0"/>
              <a:t>(классификация Соколовой Е.Т.)</a:t>
            </a:r>
            <a:endParaRPr lang="ru-RU" sz="2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1957940"/>
              </p:ext>
            </p:extLst>
          </p:nvPr>
        </p:nvGraphicFramePr>
        <p:xfrm>
          <a:off x="228600" y="739557"/>
          <a:ext cx="8763000" cy="5966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5638800"/>
              </a:tblGrid>
              <a:tr h="1364574"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Сотрудничество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общении присутствуют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взаимоуступчивость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гибкость, смена позиций ведущего и ведомого. 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Мать побуждает ребенка к активности. 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Ребенок является активным субъектом самовоспитания.</a:t>
                      </a:r>
                      <a:endParaRPr lang="ru-RU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72322"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Изоляция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семье не принимается совместных решений.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Ребенок не делится своими впечатлениями и переживаниями с матерью.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Ребенок растет замкнутым, скрытным, что может повлечь за собой возникновение проблем в общении со сверстниками, в обучении и в процессе развития в целом.</a:t>
                      </a:r>
                      <a:endParaRPr lang="ru-RU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64574"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Соперничество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Партнеры по общению противостоят друг другу.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Критикуют друг друга, реализуя потребности в самоутверждении и симбиотической привязанности.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Возможны частые конфликты, непонимание друг друга и как следствие эмоциональная холодность. </a:t>
                      </a:r>
                      <a:endParaRPr lang="ru-RU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64574"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Псевдосотрудничество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Мать и ребенок проявляют эгоцентризм.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Мотивация совместных решений не деловая, а игровая (эмоциональная).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характере ребенка формируется такая негативная черта, как эгоизм.</a:t>
                      </a:r>
                      <a:endParaRPr lang="ru-RU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2081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762000"/>
            <a:ext cx="835761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smtClean="0"/>
              <a:t>тревожность,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smtClean="0"/>
              <a:t>чувство неполноценности,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smtClean="0"/>
              <a:t>нерешительность,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smtClean="0"/>
              <a:t>беспокойство,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smtClean="0"/>
              <a:t>закомплексованность,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smtClean="0"/>
              <a:t>ранимость,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smtClean="0"/>
              <a:t>заниженная самооценка,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/>
              <a:t>н</a:t>
            </a:r>
            <a:r>
              <a:rPr lang="ru-RU" sz="2400" dirty="0" smtClean="0"/>
              <a:t>еуверенность в своих силах,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smtClean="0"/>
              <a:t>высокая </a:t>
            </a:r>
            <a:r>
              <a:rPr lang="ru-RU" sz="2400" dirty="0"/>
              <a:t>степень </a:t>
            </a:r>
            <a:r>
              <a:rPr lang="ru-RU" sz="2400" dirty="0" smtClean="0"/>
              <a:t>импульсивности,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smtClean="0"/>
              <a:t>высокая подверженность комплексам,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 err="1"/>
              <a:t>несформированность</a:t>
            </a:r>
            <a:r>
              <a:rPr lang="ru-RU" sz="2400" dirty="0"/>
              <a:t> навыков </a:t>
            </a:r>
            <a:r>
              <a:rPr lang="ru-RU" sz="2400" dirty="0" err="1"/>
              <a:t>полоролевого</a:t>
            </a:r>
            <a:r>
              <a:rPr lang="ru-RU" sz="2400" dirty="0"/>
              <a:t> поведения</a:t>
            </a:r>
            <a:r>
              <a:rPr lang="ru-RU" sz="2400" dirty="0" smtClean="0"/>
              <a:t>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/>
              <a:t>низкая подготовка к семейной жизни,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400" dirty="0"/>
              <a:t>нежелание вступать в </a:t>
            </a:r>
            <a:r>
              <a:rPr lang="ru-RU" sz="2400" dirty="0" smtClean="0"/>
              <a:t>брак.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1376" y="-762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Психологические особенности детей, воспитывающихся </a:t>
            </a:r>
            <a:r>
              <a:rPr lang="ru-RU" sz="2400" b="1" dirty="0"/>
              <a:t>в </a:t>
            </a:r>
            <a:r>
              <a:rPr lang="ru-RU" sz="2400" b="1" dirty="0" smtClean="0"/>
              <a:t>неполной </a:t>
            </a:r>
            <a:r>
              <a:rPr lang="ru-RU" sz="2400" b="1" dirty="0"/>
              <a:t>семье: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182092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767001"/>
            <a:ext cx="86106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По­пытка </a:t>
            </a:r>
            <a:r>
              <a:rPr lang="ru-RU" sz="2000" dirty="0"/>
              <a:t>заполнить ребенком всю свою жизнь</a:t>
            </a:r>
            <a:r>
              <a:rPr lang="ru-RU" sz="2000" dirty="0" smtClean="0"/>
              <a:t>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err="1" smtClean="0"/>
              <a:t>Гиперопека</a:t>
            </a:r>
            <a:r>
              <a:rPr lang="ru-RU" sz="2000" dirty="0"/>
              <a:t>, когда ребенок и проблемы, связанные с ним, выдвигаются на первое место в системе жизненных ценностей и </a:t>
            </a:r>
            <a:r>
              <a:rPr lang="ru-RU" sz="2000" dirty="0" smtClean="0"/>
              <a:t>ориентаций.</a:t>
            </a:r>
            <a:endParaRPr lang="ru-RU" sz="2000" dirty="0"/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Отстраненность матери от собственно воспитательного процесса и чрезмерная ориентация на материальную заботу о ребенке. </a:t>
            </a:r>
            <a:endParaRPr lang="ru-RU" sz="2000" dirty="0" smtClean="0"/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Препятствие контактам ребенка с отцом, вплоть до настойчивого искоренения унаследованных от него качеств, что обусловлено неприязнью матери к бывшему </a:t>
            </a:r>
            <a:r>
              <a:rPr lang="ru-RU" sz="2000" dirty="0" smtClean="0"/>
              <a:t>мужу.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Двойственное отношение к ребенку, проявляющееся то в приступах чрезмерной любви, то во вспышках </a:t>
            </a:r>
            <a:r>
              <a:rPr lang="ru-RU" sz="2000" dirty="0" smtClean="0"/>
              <a:t>раздражения (неуравновешенность из-за отсутствия психологической поддержки).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Стремление матери сделать ребенка образцовым, несмотря на то, что у него нет отца. Мать становится «домашним надзирателем». Ребенок либо становится пассивным, либо включается в жизнь уличных компаний</a:t>
            </a:r>
            <a:r>
              <a:rPr lang="ru-RU" sz="2000" dirty="0" smtClean="0"/>
              <a:t>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Отстраненность матери от ухода за ребенком и его воспитания.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-76200"/>
            <a:ext cx="8763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Наиболее распространенные </a:t>
            </a:r>
            <a:r>
              <a:rPr lang="ru-RU" sz="2400" b="1" dirty="0"/>
              <a:t>о</a:t>
            </a:r>
            <a:r>
              <a:rPr lang="ru-RU" sz="2400" b="1" dirty="0" smtClean="0"/>
              <a:t>шибки родителей в воспитании детей в неполной семье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24201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-762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Общие рекомендации родителям по воспитанию детей в неполной семье: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843945"/>
            <a:ext cx="891540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000" dirty="0" smtClean="0"/>
              <a:t>Сформируйте правильную позицию </a:t>
            </a:r>
            <a:r>
              <a:rPr lang="ru-RU" sz="2000" dirty="0"/>
              <a:t>по отношению к отсутствующему </a:t>
            </a:r>
            <a:r>
              <a:rPr lang="ru-RU" sz="2000" dirty="0" smtClean="0"/>
              <a:t>отцу (матери).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000" dirty="0"/>
              <a:t>О</a:t>
            </a:r>
            <a:r>
              <a:rPr lang="ru-RU" sz="2000" dirty="0" smtClean="0"/>
              <a:t>существляя </a:t>
            </a:r>
            <a:r>
              <a:rPr lang="ru-RU" sz="2000" dirty="0"/>
              <a:t>воспи­тание, </a:t>
            </a:r>
            <a:r>
              <a:rPr lang="ru-RU" sz="2000" dirty="0" smtClean="0"/>
              <a:t>одинокой матери (отцу) необходимо позаботиться </a:t>
            </a:r>
            <a:r>
              <a:rPr lang="ru-RU" sz="2000" dirty="0"/>
              <a:t>о наиболее полном воплощении именно </a:t>
            </a:r>
            <a:r>
              <a:rPr lang="ru-RU" sz="2000" dirty="0" smtClean="0"/>
              <a:t>мате­ринской (отцовской) функции.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000" dirty="0" smtClean="0"/>
              <a:t>Помните, </a:t>
            </a:r>
            <a:r>
              <a:rPr lang="ru-RU" sz="2000" dirty="0"/>
              <a:t>что сле­дует быть чрезвычайно </a:t>
            </a:r>
            <a:r>
              <a:rPr lang="ru-RU" sz="2000" dirty="0" smtClean="0"/>
              <a:t>внимательным </a:t>
            </a:r>
            <a:r>
              <a:rPr lang="ru-RU" sz="2000" dirty="0"/>
              <a:t>к нравоучениям, угрозам и наказаниям, поскольку </a:t>
            </a:r>
            <a:r>
              <a:rPr lang="ru-RU" sz="2000" dirty="0" smtClean="0"/>
              <a:t>мать (отец) </a:t>
            </a:r>
            <a:r>
              <a:rPr lang="ru-RU" sz="2000" dirty="0"/>
              <a:t>является единственным источником социального научения </a:t>
            </a:r>
            <a:r>
              <a:rPr lang="ru-RU" sz="2000" dirty="0" smtClean="0"/>
              <a:t>ребенка.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000" dirty="0" smtClean="0"/>
              <a:t>Необходимо </a:t>
            </a:r>
            <a:r>
              <a:rPr lang="ru-RU" sz="2000" dirty="0"/>
              <a:t>стремиться к взаим­ному сближению, следует следить за тем, чтобы негативные оцен­ки не превысили количество похвалы и одобрения</a:t>
            </a:r>
            <a:r>
              <a:rPr lang="ru-RU" sz="2000" dirty="0" smtClean="0"/>
              <a:t>.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000" dirty="0"/>
              <a:t>П</a:t>
            </a:r>
            <a:r>
              <a:rPr lang="ru-RU" sz="2000" dirty="0" smtClean="0"/>
              <a:t>остепенно знакомьте </a:t>
            </a:r>
            <a:r>
              <a:rPr lang="ru-RU" sz="2000" dirty="0"/>
              <a:t>детей с уровнем финансовых возможностей своей </a:t>
            </a:r>
            <a:r>
              <a:rPr lang="ru-RU" sz="2000" dirty="0" smtClean="0"/>
              <a:t>се­мьи.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000" dirty="0"/>
              <a:t>С</a:t>
            </a:r>
            <a:r>
              <a:rPr lang="ru-RU" sz="2000" dirty="0" smtClean="0"/>
              <a:t>тарайтесь </a:t>
            </a:r>
            <a:r>
              <a:rPr lang="ru-RU" sz="2000" dirty="0"/>
              <a:t>не столько воз­мещать экономические недостатки, сколько усиливать другие стороны воспитания: </a:t>
            </a:r>
            <a:r>
              <a:rPr lang="ru-RU" sz="2000" dirty="0" smtClean="0"/>
              <a:t>постарайтесь </a:t>
            </a:r>
            <a:r>
              <a:rPr lang="ru-RU" sz="2000" dirty="0"/>
              <a:t>обеспечить ребенка духовными, непреходящими ценностями, не покупать, а созидать свою </a:t>
            </a:r>
            <a:r>
              <a:rPr lang="ru-RU" sz="2000" dirty="0" smtClean="0"/>
              <a:t>родительскую любовь.</a:t>
            </a:r>
          </a:p>
        </p:txBody>
      </p:sp>
    </p:spTree>
    <p:extLst>
      <p:ext uri="{BB962C8B-B14F-4D97-AF65-F5344CB8AC3E}">
        <p14:creationId xmlns:p14="http://schemas.microsoft.com/office/powerpoint/2010/main" xmlns="" val="139202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90600"/>
            <a:ext cx="8001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Воспитание детей в семье </a:t>
            </a:r>
            <a:r>
              <a:rPr lang="ru-RU" sz="2800" dirty="0" smtClean="0"/>
              <a:t>– дело сложное, требующее от родителей заинтересованности в положительных результатах, терпения, такта, знаний в области детской педагогики и психологии. </a:t>
            </a:r>
            <a:endParaRPr lang="en-US" sz="2800" dirty="0" smtClean="0"/>
          </a:p>
          <a:p>
            <a:endParaRPr lang="ru-RU" sz="2800" dirty="0" smtClean="0"/>
          </a:p>
          <a:p>
            <a:pPr algn="ctr"/>
            <a:r>
              <a:rPr lang="ru-RU" sz="2800" dirty="0" smtClean="0"/>
              <a:t>Специфика воспитания в семье определяется: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386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/>
              <a:t>типом семьи,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/>
              <a:t>условиями проживания,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/>
              <a:t>степенью подготовленности родителей к реализации воспитательной функции в семье.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ü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-762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Общие рекомендации родителям по воспитанию детей в неполной семье: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33539"/>
            <a:ext cx="89154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Следует </a:t>
            </a:r>
            <a:r>
              <a:rPr lang="ru-RU" sz="2000" dirty="0"/>
              <a:t>быть </a:t>
            </a:r>
            <a:r>
              <a:rPr lang="ru-RU" sz="2000" dirty="0" smtClean="0"/>
              <a:t>устойчивым </a:t>
            </a:r>
            <a:r>
              <a:rPr lang="ru-RU" sz="2000" dirty="0"/>
              <a:t>и </a:t>
            </a:r>
            <a:r>
              <a:rPr lang="ru-RU" sz="2000" dirty="0" smtClean="0"/>
              <a:t>критичным </a:t>
            </a:r>
            <a:r>
              <a:rPr lang="ru-RU" sz="2000" dirty="0"/>
              <a:t>к оценкам малокомпетентных людей, которые склонны видеть при­чины недостатков поведения ребенка в неполноте </a:t>
            </a:r>
            <a:r>
              <a:rPr lang="ru-RU" sz="2000" dirty="0" smtClean="0"/>
              <a:t>семьи.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/>
              <a:t>Семья, состоящая из двух человек — ребенка и </a:t>
            </a:r>
            <a:r>
              <a:rPr lang="ru-RU" sz="2000" dirty="0" smtClean="0"/>
              <a:t>мамы (папы), </a:t>
            </a:r>
            <a:r>
              <a:rPr lang="ru-RU" sz="2000" dirty="0"/>
              <a:t>должна стать открытым содружеством, которое находится в постоянном творческом (контексте) контакте с окружающим ми­ром</a:t>
            </a:r>
            <a:r>
              <a:rPr lang="ru-RU" sz="2000" dirty="0" smtClean="0"/>
              <a:t>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/>
              <a:t>Если мать с раннего детства воспитывает в сыне умение преодолевать трудности, поощряет его самостоятельность и инициативу, стимулирует в нем желание быть сильным и смелым, развивает способность рисковать, то у мальчика сформируется мужской стиль поведения и под влиянием матери</a:t>
            </a:r>
            <a:r>
              <a:rPr lang="ru-RU" sz="2000" dirty="0" smtClean="0"/>
              <a:t>.</a:t>
            </a: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dirty="0" smtClean="0"/>
              <a:t>Важно</a:t>
            </a:r>
            <a:r>
              <a:rPr lang="ru-RU" sz="2000" dirty="0"/>
              <a:t>, чтобы мать жила полноценной жизнью, не замыкаясь исключительно на ребенке и не </a:t>
            </a:r>
            <a:r>
              <a:rPr lang="ru-RU" sz="2000" dirty="0" smtClean="0"/>
              <a:t>посвящая </a:t>
            </a:r>
            <a:r>
              <a:rPr lang="ru-RU" sz="2000" dirty="0"/>
              <a:t>ему всю свою </a:t>
            </a:r>
            <a:r>
              <a:rPr lang="ru-RU" sz="2000" dirty="0" smtClean="0"/>
              <a:t>жизнь.</a:t>
            </a:r>
          </a:p>
        </p:txBody>
      </p:sp>
    </p:spTree>
    <p:extLst>
      <p:ext uri="{BB962C8B-B14F-4D97-AF65-F5344CB8AC3E}">
        <p14:creationId xmlns:p14="http://schemas.microsoft.com/office/powerpoint/2010/main" xmlns="" val="194644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01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Семьи с одним ребенком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2985" y="1676400"/>
            <a:ext cx="868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sz="2000" dirty="0"/>
              <a:t>Однодетные семьи </a:t>
            </a:r>
            <a:r>
              <a:rPr lang="ru-RU" sz="2000" u="sng" dirty="0"/>
              <a:t>преобладают</a:t>
            </a:r>
            <a:r>
              <a:rPr lang="ru-RU" sz="2000" dirty="0"/>
              <a:t> в российской жизни (в особенности в больших городах) уже на протяжении нескольких десятилетий.</a:t>
            </a:r>
            <a:endParaRPr lang="ru-RU" sz="2000" dirty="0" smtClean="0"/>
          </a:p>
          <a:p>
            <a:pPr algn="ctr">
              <a:spcBef>
                <a:spcPts val="1200"/>
              </a:spcBef>
            </a:pPr>
            <a:r>
              <a:rPr lang="ru-RU" sz="2000" dirty="0" smtClean="0"/>
              <a:t>Как </a:t>
            </a:r>
            <a:r>
              <a:rPr lang="ru-RU" sz="2000" dirty="0"/>
              <a:t>правило, </a:t>
            </a:r>
            <a:r>
              <a:rPr lang="ru-RU" sz="2000" dirty="0" smtClean="0"/>
              <a:t>семьи с одним ребенком </a:t>
            </a:r>
            <a:r>
              <a:rPr lang="ru-RU" sz="2000" u="sng" dirty="0" smtClean="0"/>
              <a:t>отличаются </a:t>
            </a:r>
            <a:r>
              <a:rPr lang="ru-RU" sz="2000" u="sng" dirty="0" err="1" smtClean="0"/>
              <a:t>детоцентристской</a:t>
            </a:r>
            <a:r>
              <a:rPr lang="ru-RU" sz="2000" u="sng" dirty="0" smtClean="0"/>
              <a:t> </a:t>
            </a:r>
            <a:r>
              <a:rPr lang="ru-RU" sz="2000" u="sng" dirty="0"/>
              <a:t>направленностью</a:t>
            </a:r>
            <a:r>
              <a:rPr lang="ru-RU" sz="20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2232" y="3352800"/>
            <a:ext cx="838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То</a:t>
            </a:r>
            <a:r>
              <a:rPr lang="ru-RU" sz="2000" dirty="0"/>
              <a:t>, что в большой семье дети получают естественным путем, в процессе общения, игры, благодаря необходимости выстраивать отношения с самыми разными людьми, единственный ребенок может получить благодаря лишь каким-то </a:t>
            </a:r>
            <a:r>
              <a:rPr lang="ru-RU" sz="2000" u="sng" dirty="0"/>
              <a:t>специальным усилиям, предпринятым взрослыми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" y="314980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Воспитательная ситуация в </a:t>
            </a:r>
            <a:r>
              <a:rPr lang="ru-RU" sz="2800" b="1" dirty="0" smtClean="0"/>
              <a:t>семье с одним ребенком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609159"/>
            <a:ext cx="8610600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П</a:t>
            </a:r>
            <a:r>
              <a:rPr lang="ru-RU" sz="2000" dirty="0" smtClean="0"/>
              <a:t>оложение </a:t>
            </a:r>
            <a:r>
              <a:rPr lang="ru-RU" sz="2000" dirty="0"/>
              <a:t>единственного ребенка в семье уникально. У него нет братьев и се­стер, с которыми ему пришлось бы конкурировать</a:t>
            </a:r>
            <a:r>
              <a:rPr lang="ru-RU" sz="2000" dirty="0" smtClean="0"/>
              <a:t>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Е</a:t>
            </a:r>
            <a:r>
              <a:rPr lang="ru-RU" sz="2000" dirty="0" smtClean="0"/>
              <a:t>динственные </a:t>
            </a:r>
            <a:r>
              <a:rPr lang="ru-RU" sz="2000" dirty="0"/>
              <a:t>дети могут рассчитывать на большее внимание и заботу, обожание, уступчивость и любовь. </a:t>
            </a:r>
            <a:endParaRPr lang="ru-RU" sz="2000" dirty="0" smtClean="0"/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Родители </a:t>
            </a:r>
            <a:r>
              <a:rPr lang="ru-RU" sz="2000" dirty="0"/>
              <a:t>единственного ребенка имеют больше возмож­ностей (в том числе и материальных) для развития его способно­стей.</a:t>
            </a:r>
            <a:endParaRPr lang="ru-RU" sz="2000" dirty="0" smtClean="0"/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В </a:t>
            </a:r>
            <a:r>
              <a:rPr lang="ru-RU" sz="2000" dirty="0"/>
              <a:t>однодетной семье чаще наблюдается культ </a:t>
            </a:r>
            <a:r>
              <a:rPr lang="ru-RU" sz="2000" dirty="0" smtClean="0"/>
              <a:t>ребенка.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В</a:t>
            </a:r>
            <a:r>
              <a:rPr lang="ru-RU" sz="2000" dirty="0" smtClean="0"/>
              <a:t> </a:t>
            </a:r>
            <a:r>
              <a:rPr lang="ru-RU" sz="2000" dirty="0"/>
              <a:t>семьях с единственными детьми промахи и ошибки родителей оставляют более яркий след в их личности </a:t>
            </a:r>
            <a:r>
              <a:rPr lang="ru-RU" sz="2000" dirty="0" smtClean="0"/>
              <a:t>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Воспитывая </a:t>
            </a:r>
            <a:r>
              <a:rPr lang="ru-RU" sz="2000" dirty="0"/>
              <a:t>одного ребенка, трудно избежать сложностей и </a:t>
            </a:r>
            <a:r>
              <a:rPr lang="ru-RU" sz="2000" dirty="0" smtClean="0"/>
              <a:t>перекосов</a:t>
            </a:r>
            <a:r>
              <a:rPr lang="ru-RU" sz="2000" dirty="0"/>
              <a:t> </a:t>
            </a:r>
            <a:r>
              <a:rPr lang="ru-RU" sz="2000" dirty="0" smtClean="0"/>
              <a:t>(единственного </a:t>
            </a:r>
            <a:r>
              <a:rPr lang="ru-RU" sz="2000" dirty="0"/>
              <a:t>ребенка легко </a:t>
            </a:r>
            <a:r>
              <a:rPr lang="ru-RU" sz="2000" dirty="0" smtClean="0"/>
              <a:t>избаловать, </a:t>
            </a:r>
            <a:r>
              <a:rPr lang="ru-RU" sz="2000" dirty="0"/>
              <a:t>о</a:t>
            </a:r>
            <a:r>
              <a:rPr lang="ru-RU" sz="2000" dirty="0" smtClean="0"/>
              <a:t>собенно </a:t>
            </a:r>
            <a:r>
              <a:rPr lang="ru-RU" sz="2000" dirty="0"/>
              <a:t>если это поздний </a:t>
            </a:r>
            <a:r>
              <a:rPr lang="ru-RU" sz="2000" dirty="0" smtClean="0"/>
              <a:t>ребенок).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19791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50616219"/>
              </p:ext>
            </p:extLst>
          </p:nvPr>
        </p:nvGraphicFramePr>
        <p:xfrm>
          <a:off x="228600" y="381000"/>
          <a:ext cx="8763000" cy="637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5638800"/>
              </a:tblGrid>
              <a:tr h="2258656"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«Подчиненное равнодушие» </a:t>
                      </a:r>
                      <a:endParaRPr lang="ru-RU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Супруги исполняют родительскую роль в силу какого-либо принуждения, безынициативно, вынужденно, пассивно.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Мужчина выражает свою безучастность, женщина формально выполняет родитель­ские функции.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наблюдается желания развивать, совершенствовать ребен­ка, процесс воспитания пускается родителями на «самотек».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Это семья, где каждый сам по себе.</a:t>
                      </a:r>
                      <a:endParaRPr lang="ru-RU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17732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«Растворение в ребенке» 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Смысл жизни родители видят в продолжении рода, продолжении себя в детях.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Родители осуществляют свою родительскую роль пассивно, интуитивно, за­частую осознавая свою некомпетентность.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В то же время родите­ли передают ответственность самому ребенку в той степени, что они признают за ребенком право на независимость, самостоятель­ность.</a:t>
                      </a:r>
                      <a:endParaRPr lang="ru-RU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017732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«Самореализация в </a:t>
                      </a: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родительстве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Личность не мыслит самореализации, не состоявшись как родитель, не осуществив родительской роли.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Родительство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становит­ся смыслом жизни, нередко родительское отношение имеет харак­тер чрезмерной заботы, зависимости.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Родительская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активность, направленная на взаимодействие с ребенком, его воспитание и совершенствование себя как родителя.</a:t>
                      </a:r>
                      <a:endParaRPr lang="ru-RU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1168" y="-76200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Ф</a:t>
            </a:r>
            <a:r>
              <a:rPr lang="ru-RU" sz="2000" b="1" dirty="0" smtClean="0"/>
              <a:t>акторы</a:t>
            </a:r>
            <a:r>
              <a:rPr lang="ru-RU" sz="2000" b="1" dirty="0"/>
              <a:t>, определяющие </a:t>
            </a:r>
            <a:r>
              <a:rPr lang="ru-RU" sz="2000" b="1" dirty="0" err="1"/>
              <a:t>родительство</a:t>
            </a:r>
            <a:r>
              <a:rPr lang="ru-RU" sz="2000" b="1" dirty="0"/>
              <a:t> в </a:t>
            </a:r>
            <a:r>
              <a:rPr lang="ru-RU" sz="2000" b="1" dirty="0" smtClean="0"/>
              <a:t>семьях с одним ребенком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75801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" y="-76200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Психологические особенности единственных детей в семье: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772463"/>
            <a:ext cx="8763000" cy="6009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/>
              <a:t>преобладание интеллектуальных черт над </a:t>
            </a:r>
            <a:r>
              <a:rPr lang="ru-RU" dirty="0" smtClean="0"/>
              <a:t>характерологиче­скими;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раннее психологическое созревание;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/>
              <a:t>актуализированная потребность в эмпатичных, дружеских, близких межличностных </a:t>
            </a:r>
            <a:r>
              <a:rPr lang="ru-RU" dirty="0" smtClean="0"/>
              <a:t>отношениях;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большая </a:t>
            </a:r>
            <a:r>
              <a:rPr lang="ru-RU" dirty="0"/>
              <a:t>естественность в проявлении своего эмоциональ­ного </a:t>
            </a:r>
            <a:r>
              <a:rPr lang="ru-RU" dirty="0" smtClean="0"/>
              <a:t>мира;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зависимость;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эгоцентризм;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изнеженность;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социальная изолированность;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высокая самооценка;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/>
              <a:t>высокая </a:t>
            </a:r>
            <a:r>
              <a:rPr lang="ru-RU" dirty="0" err="1"/>
              <a:t>доминантность</a:t>
            </a:r>
            <a:r>
              <a:rPr lang="ru-RU" dirty="0"/>
              <a:t> в системе межличностных </a:t>
            </a:r>
            <a:r>
              <a:rPr lang="ru-RU" dirty="0" smtClean="0"/>
              <a:t>отношений;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доверчивость;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радикаль­ность </a:t>
            </a:r>
            <a:r>
              <a:rPr lang="ru-RU" dirty="0"/>
              <a:t>в принятии решений и </a:t>
            </a:r>
            <a:r>
              <a:rPr lang="ru-RU" dirty="0" smtClean="0"/>
              <a:t>действиях;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менее прикованы </a:t>
            </a:r>
            <a:r>
              <a:rPr lang="ru-RU" dirty="0"/>
              <a:t>к традициям, мнению </a:t>
            </a:r>
            <a:r>
              <a:rPr lang="ru-RU" dirty="0" smtClean="0"/>
              <a:t>группы;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менее </a:t>
            </a:r>
            <a:r>
              <a:rPr lang="ru-RU" dirty="0"/>
              <a:t>конформны в системе межличностных </a:t>
            </a:r>
            <a:r>
              <a:rPr lang="ru-RU" dirty="0" smtClean="0"/>
              <a:t>отношений</a:t>
            </a:r>
            <a:r>
              <a:rPr lang="ru-RU" dirty="0"/>
              <a:t>;</a:t>
            </a:r>
            <a:endParaRPr lang="ru-RU" dirty="0" smtClean="0"/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/>
              <a:t>склонность к индивидуальному стилю </a:t>
            </a:r>
            <a:r>
              <a:rPr lang="ru-RU" dirty="0" smtClean="0"/>
              <a:t>дея­тельности;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сниженная </a:t>
            </a:r>
            <a:r>
              <a:rPr lang="ru-RU" dirty="0"/>
              <a:t>мораль­ная </a:t>
            </a:r>
            <a:r>
              <a:rPr lang="ru-RU" dirty="0" smtClean="0"/>
              <a:t>нормативность;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 smtClean="0"/>
              <a:t>более сильные механизмы самоконтроля;</a:t>
            </a:r>
          </a:p>
          <a:p>
            <a:pPr marL="285750" indent="-285750">
              <a:spcBef>
                <a:spcPts val="300"/>
              </a:spcBef>
              <a:buFont typeface="Wingdings" pitchFamily="2" charset="2"/>
              <a:buChar char="§"/>
            </a:pPr>
            <a:r>
              <a:rPr lang="ru-RU" dirty="0"/>
              <a:t>в меньшей степени способны к сочувствию и </a:t>
            </a:r>
            <a:r>
              <a:rPr lang="ru-RU" dirty="0" smtClean="0"/>
              <a:t>сопереживанию.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137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" y="314980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Наиболее распространенные ошибки родителей в воспитании </a:t>
            </a:r>
            <a:r>
              <a:rPr lang="ru-RU" sz="2800" b="1" dirty="0" smtClean="0"/>
              <a:t>единственного ребенка</a:t>
            </a:r>
            <a:endParaRPr lang="en-US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" y="1447800"/>
            <a:ext cx="8686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400" dirty="0" err="1" smtClean="0"/>
              <a:t>Гиперопека</a:t>
            </a:r>
            <a:r>
              <a:rPr lang="ru-RU" sz="2400" dirty="0" smtClean="0"/>
              <a:t>. </a:t>
            </a:r>
            <a:r>
              <a:rPr lang="ru-RU" sz="2400" dirty="0" err="1" smtClean="0"/>
              <a:t>Уделение</a:t>
            </a:r>
            <a:r>
              <a:rPr lang="ru-RU" sz="2400" dirty="0" smtClean="0"/>
              <a:t> чрезмерной заботы и внимания всеми членами семьи единственному ребенку.</a:t>
            </a:r>
          </a:p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400" dirty="0" smtClean="0"/>
              <a:t>Ребенок </a:t>
            </a:r>
            <a:r>
              <a:rPr lang="ru-RU" sz="2400" dirty="0"/>
              <a:t>- но­ситель родительских </a:t>
            </a:r>
            <a:r>
              <a:rPr lang="ru-RU" sz="2400" dirty="0" smtClean="0"/>
              <a:t>амбиций. Перенося все ожидания, все надежды на </a:t>
            </a:r>
            <a:r>
              <a:rPr lang="ru-RU" sz="2400" dirty="0"/>
              <a:t>единственного ребенка, родители его не принимают таким, каков он есть, а формируют идеальный образ и встраивают малыша в искусственную </a:t>
            </a:r>
            <a:r>
              <a:rPr lang="ru-RU" sz="2400" dirty="0" smtClean="0"/>
              <a:t>схему.</a:t>
            </a:r>
          </a:p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400" dirty="0" smtClean="0"/>
              <a:t>Частое подчеркивание уникальности, ценности </a:t>
            </a:r>
            <a:r>
              <a:rPr lang="ru-RU" sz="2400" dirty="0"/>
              <a:t>единствен­ного ребенка, </a:t>
            </a:r>
            <a:r>
              <a:rPr lang="ru-RU" sz="2400" dirty="0" smtClean="0"/>
              <a:t>расхваливание </a:t>
            </a:r>
            <a:r>
              <a:rPr lang="ru-RU" sz="2400" dirty="0"/>
              <a:t>его близким, знакомым.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73835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" y="314980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Общие </a:t>
            </a:r>
            <a:r>
              <a:rPr lang="ru-RU" sz="2800" b="1" dirty="0" smtClean="0"/>
              <a:t>рекомендации родителям </a:t>
            </a:r>
            <a:r>
              <a:rPr lang="ru-RU" sz="2800" b="1" dirty="0"/>
              <a:t>по воспитанию </a:t>
            </a:r>
            <a:r>
              <a:rPr lang="ru-RU" sz="2800" b="1" dirty="0" smtClean="0"/>
              <a:t>единственного ребенка в семье</a:t>
            </a:r>
            <a:endParaRPr lang="en-US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5552" y="1310074"/>
            <a:ext cx="8692896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Предоставьте ребенку </a:t>
            </a:r>
            <a:r>
              <a:rPr lang="ru-RU" sz="2000" dirty="0"/>
              <a:t>душевное пространство, в котором он мог бы существовать свободно и при этом чувствовать, что его постоянно не поддерживает крепкая родительская </a:t>
            </a:r>
            <a:r>
              <a:rPr lang="ru-RU" sz="2000" dirty="0" smtClean="0"/>
              <a:t>рука.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Р</a:t>
            </a:r>
            <a:r>
              <a:rPr lang="ru-RU" sz="2000" dirty="0" smtClean="0"/>
              <a:t>уководствуйтесь </a:t>
            </a:r>
            <a:r>
              <a:rPr lang="ru-RU" sz="2000" dirty="0"/>
              <a:t>правилом: «Только никакой исключительности</a:t>
            </a:r>
            <a:r>
              <a:rPr lang="ru-RU" sz="2000" dirty="0" smtClean="0"/>
              <a:t>!».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П</a:t>
            </a:r>
            <a:r>
              <a:rPr lang="ru-RU" sz="2000" dirty="0" smtClean="0"/>
              <a:t>реодолевайте стремление </a:t>
            </a:r>
            <a:r>
              <a:rPr lang="ru-RU" sz="2000" dirty="0"/>
              <a:t>растить ребенка в тепличных </a:t>
            </a:r>
            <a:r>
              <a:rPr lang="ru-RU" sz="2000" dirty="0" smtClean="0"/>
              <a:t>условиях.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Не забывайте, </a:t>
            </a:r>
            <a:r>
              <a:rPr lang="ru-RU" sz="2000" dirty="0"/>
              <a:t>ребенок — совершенно отдельное существо, он имеет право на свой путь развития и очень нуждается в уважительном к себе </a:t>
            </a:r>
            <a:r>
              <a:rPr lang="ru-RU" sz="2000" dirty="0" smtClean="0"/>
              <a:t>отношении.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Не требуйте от ребенка реализации заданной Вами жизненной программы и достижения поставленных Вами целей. Предоставьте ему право прожить жизнь самому.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Позвольте ребенку быть самим собой, со своими недостатками, слабостями и достоинствами. Опирайтесь на сильные стороны ребенка.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272044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" y="314980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Общие </a:t>
            </a:r>
            <a:r>
              <a:rPr lang="ru-RU" sz="2800" b="1" dirty="0" smtClean="0"/>
              <a:t>рекомендации родителям </a:t>
            </a:r>
            <a:r>
              <a:rPr lang="ru-RU" sz="2800" b="1" dirty="0"/>
              <a:t>по воспитанию </a:t>
            </a:r>
            <a:r>
              <a:rPr lang="ru-RU" sz="2800" b="1" dirty="0" smtClean="0"/>
              <a:t>единственного ребенка в семье</a:t>
            </a:r>
            <a:endParaRPr lang="en-US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5552" y="1295400"/>
            <a:ext cx="8692896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Предоставьте единственному ребенку те способы взаимоотношений с людьми и с жизнью, которые естественным путем формируются в больших семьях.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Отдайте ребенка в детский сад и желательно не позже четырехлетнего возраста. Учите своего ребенка дружить с другими детьми, не обрекайте его на одиночество. 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Учите </a:t>
            </a:r>
            <a:r>
              <a:rPr lang="ru-RU" sz="2000" dirty="0"/>
              <a:t>своего ребенка быть честным с друзьями и не искать выгоды от дружбы.</a:t>
            </a:r>
            <a:endParaRPr lang="ru-RU" sz="2000" dirty="0" smtClean="0"/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Постарайтесь</a:t>
            </a:r>
            <a:r>
              <a:rPr lang="ru-RU" sz="2000" dirty="0"/>
              <a:t>, чтобы Ваша любовь не обернулась вседозволенностью и </a:t>
            </a:r>
            <a:r>
              <a:rPr lang="ru-RU" sz="2000" dirty="0" smtClean="0"/>
              <a:t>безнадзорностью. </a:t>
            </a:r>
            <a:r>
              <a:rPr lang="ru-RU" sz="2000" dirty="0"/>
              <a:t>Строго придерживайтесь установленных запретов и разрешений.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/>
              <a:t>Научитесь не показывать тревоги, старайтесь разговаривать спокойно и быть сдержанными.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Поощряйте и побуждайте ребенка к инициативе.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20018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211282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Семья</a:t>
            </a:r>
            <a:r>
              <a:rPr lang="en-US" sz="3600" dirty="0" smtClean="0"/>
              <a:t> </a:t>
            </a:r>
            <a:r>
              <a:rPr lang="ru-RU" sz="3600" dirty="0" smtClean="0"/>
              <a:t>— это уникальный жанр социального творчества. Вы</a:t>
            </a:r>
            <a:r>
              <a:rPr lang="en-US" sz="3600" dirty="0" smtClean="0"/>
              <a:t> </a:t>
            </a:r>
            <a:r>
              <a:rPr lang="ru-RU" sz="3600" dirty="0" smtClean="0"/>
              <a:t>можете создать свой шедевр.</a:t>
            </a:r>
          </a:p>
          <a:p>
            <a:endParaRPr lang="ru-RU" sz="3600" dirty="0" smtClean="0"/>
          </a:p>
          <a:p>
            <a:pPr algn="ctr"/>
            <a:r>
              <a:rPr lang="ru-RU" sz="3600" dirty="0" smtClean="0"/>
              <a:t>И</a:t>
            </a:r>
            <a:r>
              <a:rPr lang="en-US" sz="3600" dirty="0" smtClean="0"/>
              <a:t> </a:t>
            </a:r>
            <a:r>
              <a:rPr lang="ru-RU" sz="3600" dirty="0" smtClean="0"/>
              <a:t>чем больше ваша семья, тем больше у</a:t>
            </a:r>
            <a:r>
              <a:rPr lang="en-US" sz="3600" dirty="0" smtClean="0"/>
              <a:t> </a:t>
            </a:r>
            <a:r>
              <a:rPr lang="ru-RU" sz="3600" dirty="0" smtClean="0"/>
              <a:t>вас возможностей для социального творчества.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01000" cy="6096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Список используемой литературы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709166"/>
            <a:ext cx="8305800" cy="546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ru-RU" dirty="0" err="1"/>
              <a:t>Овчарова</a:t>
            </a:r>
            <a:r>
              <a:rPr lang="ru-RU" dirty="0"/>
              <a:t> Р. </a:t>
            </a:r>
            <a:r>
              <a:rPr lang="ru-RU" dirty="0" smtClean="0"/>
              <a:t>В. </a:t>
            </a:r>
            <a:r>
              <a:rPr lang="ru-RU" dirty="0" err="1" smtClean="0"/>
              <a:t>Родительство</a:t>
            </a:r>
            <a:r>
              <a:rPr lang="ru-RU" dirty="0" smtClean="0"/>
              <a:t> </a:t>
            </a:r>
            <a:r>
              <a:rPr lang="ru-RU" dirty="0"/>
              <a:t>как психологический феномен: учебное пособие. - М.: Московский психолого-социальный институт, 2006. - 496 с</a:t>
            </a:r>
            <a:r>
              <a:rPr lang="ru-RU" dirty="0" smtClean="0"/>
              <a:t>.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ru-RU" dirty="0"/>
              <a:t>Дементьева И.Ф. Негативные факторы воспитания детей в неполной семье// Социологические исследования, 2001, №11, с. 108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ru-RU" dirty="0"/>
              <a:t>Куликова Т. </a:t>
            </a:r>
            <a:r>
              <a:rPr lang="ru-RU" dirty="0" err="1"/>
              <a:t>А.Семейная</a:t>
            </a:r>
            <a:r>
              <a:rPr lang="ru-RU" dirty="0"/>
              <a:t> педагогика и домашнее воспитание: Учебник для студ. сред, и </a:t>
            </a:r>
            <a:r>
              <a:rPr lang="ru-RU" dirty="0" err="1"/>
              <a:t>высш</a:t>
            </a:r>
            <a:r>
              <a:rPr lang="ru-RU" dirty="0"/>
              <a:t>. </a:t>
            </a:r>
            <a:r>
              <a:rPr lang="ru-RU" dirty="0" err="1"/>
              <a:t>пед</a:t>
            </a:r>
            <a:r>
              <a:rPr lang="ru-RU" dirty="0"/>
              <a:t>. учеб. заведений. - М: Издательский центр «Академия», 2007. - 232 с</a:t>
            </a:r>
            <a:r>
              <a:rPr lang="ru-RU" dirty="0" smtClean="0"/>
              <a:t>.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ru-RU" dirty="0"/>
              <a:t>Соколова Е. Т. Самосознание и самооценка при аномалиях личности. / Соколова Е. Т. – М.: 1989. – С. </a:t>
            </a:r>
            <a:r>
              <a:rPr lang="ru-RU" dirty="0" smtClean="0"/>
              <a:t>192-201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ru-RU" dirty="0"/>
              <a:t>Никитин Б.П. Никитина Л.А. Мы и наши дети. - М.: Мол. Гвардия, 1980. - 223 </a:t>
            </a:r>
            <a:r>
              <a:rPr lang="ru-RU" dirty="0" smtClean="0"/>
              <a:t>с.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ru-RU" dirty="0" smtClean="0"/>
              <a:t>Дети </a:t>
            </a:r>
            <a:r>
              <a:rPr lang="ru-RU" dirty="0"/>
              <a:t>в России. 2009: Стат. сб./ЮНИСЕФ, </a:t>
            </a:r>
            <a:r>
              <a:rPr lang="ru-RU" dirty="0" smtClean="0"/>
              <a:t>Росстат. М</a:t>
            </a:r>
            <a:r>
              <a:rPr lang="ru-RU" dirty="0"/>
              <a:t>.: ИИЦ «Статистика России», 2009. – 121 </a:t>
            </a:r>
            <a:r>
              <a:rPr lang="ru-RU" dirty="0" smtClean="0"/>
              <a:t>с.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rabicPeriod"/>
            </a:pPr>
            <a:r>
              <a:rPr lang="ru-RU" dirty="0" smtClean="0"/>
              <a:t>По </a:t>
            </a:r>
            <a:r>
              <a:rPr lang="ru-RU" dirty="0"/>
              <a:t>материалам сайтов:</a:t>
            </a:r>
          </a:p>
          <a:p>
            <a:pPr marL="342900" indent="-342900" algn="just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latin typeface="Constantia" pitchFamily="18" charset="0"/>
                <a:hlinkClick r:id="rId2"/>
              </a:rPr>
              <a:t>http</a:t>
            </a:r>
            <a:r>
              <a:rPr lang="en-US" dirty="0">
                <a:latin typeface="Constantia" pitchFamily="18" charset="0"/>
                <a:hlinkClick r:id="rId2"/>
              </a:rPr>
              <a:t>://</a:t>
            </a:r>
            <a:r>
              <a:rPr lang="en-US" dirty="0" smtClean="0">
                <a:latin typeface="Constantia" pitchFamily="18" charset="0"/>
                <a:hlinkClick r:id="rId2"/>
              </a:rPr>
              <a:t>www.semya-rastet.ru</a:t>
            </a:r>
            <a:endParaRPr lang="ru-RU" dirty="0" smtClean="0">
              <a:latin typeface="Constantia" pitchFamily="18" charset="0"/>
            </a:endParaRPr>
          </a:p>
          <a:p>
            <a:pPr marL="342900" indent="-342900" algn="just">
              <a:spcBef>
                <a:spcPts val="300"/>
              </a:spcBef>
              <a:buFont typeface="Arial" pitchFamily="34" charset="0"/>
              <a:buChar char="•"/>
            </a:pPr>
            <a:r>
              <a:rPr lang="ru-RU" u="sng" dirty="0" smtClean="0">
                <a:hlinkClick r:id="rId3"/>
              </a:rPr>
              <a:t>www.demographia.ru</a:t>
            </a:r>
            <a:endParaRPr lang="ru-RU" u="sng" dirty="0" smtClean="0"/>
          </a:p>
          <a:p>
            <a:pPr marL="342900" indent="-342900" algn="just">
              <a:spcBef>
                <a:spcPts val="300"/>
              </a:spcBef>
              <a:buFont typeface="Arial" pitchFamily="34" charset="0"/>
              <a:buChar char="•"/>
            </a:pPr>
            <a:r>
              <a:rPr lang="ru-RU" dirty="0">
                <a:hlinkClick r:id="rId4"/>
              </a:rPr>
              <a:t>http://</a:t>
            </a:r>
            <a:r>
              <a:rPr lang="ru-RU" dirty="0" smtClean="0">
                <a:hlinkClick r:id="rId4"/>
              </a:rPr>
              <a:t>www.moideti.com</a:t>
            </a:r>
            <a:endParaRPr lang="ru-RU" dirty="0" smtClean="0"/>
          </a:p>
          <a:p>
            <a:pPr marL="342900" indent="-342900" algn="just">
              <a:spcBef>
                <a:spcPts val="300"/>
              </a:spcBef>
              <a:buFont typeface="Arial" pitchFamily="34" charset="0"/>
              <a:buChar char="•"/>
            </a:pPr>
            <a:r>
              <a:rPr lang="ru-RU" dirty="0">
                <a:hlinkClick r:id="rId5"/>
              </a:rPr>
              <a:t>http://</a:t>
            </a:r>
            <a:r>
              <a:rPr lang="ru-RU" dirty="0" smtClean="0">
                <a:hlinkClick r:id="rId5"/>
              </a:rPr>
              <a:t>www.7ya.ru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8600"/>
            <a:ext cx="5492529" cy="838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7500"/>
          </a:bodyPr>
          <a:lstStyle/>
          <a:p>
            <a:pPr algn="ctr">
              <a:spcBef>
                <a:spcPct val="0"/>
              </a:spcBef>
            </a:pPr>
            <a:r>
              <a:rPr lang="ru-RU" sz="4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Стили воспитания</a:t>
            </a:r>
            <a:endParaRPr lang="en-US" sz="49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097881"/>
            <a:ext cx="845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 статье «О становлении личности» К. Г. Юнг великолепно иллюстрируют необходимость развития личности самих </a:t>
            </a:r>
            <a:r>
              <a:rPr lang="ru-RU" dirty="0" smtClean="0"/>
              <a:t>родителей</a:t>
            </a:r>
            <a:r>
              <a:rPr lang="ru-RU" dirty="0"/>
              <a:t>: «</a:t>
            </a:r>
            <a:r>
              <a:rPr lang="ru-RU" b="1" dirty="0"/>
              <a:t>Беспрестанно твердят о том, что из ребенка надо воспитать личность.</a:t>
            </a:r>
            <a:r>
              <a:rPr lang="ru-RU" dirty="0"/>
              <a:t> Разумеется, я преклоняюсь перед этим высоким </a:t>
            </a:r>
            <a:r>
              <a:rPr lang="ru-RU" dirty="0" smtClean="0"/>
              <a:t>воспитательным </a:t>
            </a:r>
            <a:r>
              <a:rPr lang="ru-RU" dirty="0"/>
              <a:t>идеалом. </a:t>
            </a:r>
            <a:r>
              <a:rPr lang="ru-RU" b="1" dirty="0"/>
              <a:t>Однако кто призван воспитывать личность?</a:t>
            </a:r>
            <a:r>
              <a:rPr lang="ru-RU" dirty="0"/>
              <a:t> В первую очередь, и, прежде всего, это самые обыкновенные </a:t>
            </a:r>
            <a:r>
              <a:rPr lang="ru-RU" dirty="0" smtClean="0"/>
              <a:t>некомпетентные </a:t>
            </a:r>
            <a:r>
              <a:rPr lang="ru-RU" dirty="0"/>
              <a:t>родители, которые очень часто сами на </a:t>
            </a:r>
            <a:r>
              <a:rPr lang="ru-RU" dirty="0" smtClean="0"/>
              <a:t>протяжении </a:t>
            </a:r>
            <a:r>
              <a:rPr lang="ru-RU" dirty="0"/>
              <a:t>половины или даже всей жизни остаются во многом детьми.... Все, что мы желаем изменить в детях, следовало бы, прежде всего, внимательно проверить, не является ли это тем, что лучше было бы изменить в нас самих.... </a:t>
            </a:r>
            <a:r>
              <a:rPr lang="ru-RU" b="1" dirty="0"/>
              <a:t>Никто не в состоянии воспитать </a:t>
            </a:r>
            <a:r>
              <a:rPr lang="ru-RU" b="1" dirty="0" smtClean="0"/>
              <a:t>личность</a:t>
            </a:r>
            <a:r>
              <a:rPr lang="ru-RU" b="1" dirty="0"/>
              <a:t>, если он сам не является личностью. </a:t>
            </a:r>
            <a:r>
              <a:rPr lang="ru-RU" dirty="0"/>
              <a:t>Личность — результат высшей жизненной стойкости, абсолютного принятия </a:t>
            </a:r>
            <a:r>
              <a:rPr lang="ru-RU" dirty="0" smtClean="0"/>
              <a:t>индивидуально </a:t>
            </a:r>
            <a:r>
              <a:rPr lang="ru-RU" dirty="0"/>
              <a:t>сущего и максимально успешного приспособления к </a:t>
            </a:r>
            <a:r>
              <a:rPr lang="ru-RU" dirty="0" smtClean="0"/>
              <a:t>общезначимому </a:t>
            </a:r>
            <a:r>
              <a:rPr lang="ru-RU" dirty="0"/>
              <a:t>при величайшей свободе выбора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98167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Стиль семейного воспитания </a:t>
            </a:r>
            <a:r>
              <a:rPr lang="ru-RU" dirty="0"/>
              <a:t>определяется личностными </a:t>
            </a:r>
            <a:r>
              <a:rPr lang="ru-RU" dirty="0" smtClean="0"/>
              <a:t>качествами </a:t>
            </a:r>
            <a:r>
              <a:rPr lang="ru-RU" dirty="0"/>
              <a:t>отцов и матерей, их представлениями о жизни и </a:t>
            </a:r>
            <a:r>
              <a:rPr lang="ru-RU" dirty="0" smtClean="0"/>
              <a:t>является </a:t>
            </a:r>
            <a:r>
              <a:rPr lang="ru-RU" dirty="0"/>
              <a:t>своего рода реализацией личности родителя (Т. В. Лодкина, Е. Л. Тихомирова, 2003).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6979" y="2521803"/>
            <a:ext cx="79074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0600" y="285328"/>
            <a:ext cx="6781800" cy="7814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Статистика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45720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переписи населения 1989 г. доля многодетных семей составляла 5,74%. С тех пор количество </a:t>
            </a:r>
            <a:r>
              <a:rPr lang="ru-RU" sz="2400" b="1" dirty="0" smtClean="0"/>
              <a:t>многодетных семей </a:t>
            </a:r>
            <a:r>
              <a:rPr lang="ru-RU" sz="2400" dirty="0" smtClean="0"/>
              <a:t>в России сократилось до </a:t>
            </a:r>
            <a:r>
              <a:rPr lang="ru-RU" sz="2400" b="1" dirty="0" smtClean="0"/>
              <a:t>3,5 %</a:t>
            </a:r>
            <a:r>
              <a:rPr lang="ru-RU" sz="2400" dirty="0" smtClean="0"/>
              <a:t> (с 2,7 млн. до 1,35 млн.)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2743200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На сегодня в России </a:t>
            </a:r>
            <a:r>
              <a:rPr lang="ru-RU" sz="2400" b="1" dirty="0" smtClean="0"/>
              <a:t>каждый 7-й несовершеннолетний ребенок</a:t>
            </a:r>
            <a:r>
              <a:rPr lang="ru-RU" sz="2400" dirty="0" smtClean="0"/>
              <a:t> воспитывается в неполной семье. По данным РОССТАТ неполные семьи составляют </a:t>
            </a:r>
            <a:r>
              <a:rPr lang="ru-RU" sz="2400" b="1" dirty="0" smtClean="0"/>
              <a:t>14,3%</a:t>
            </a:r>
            <a:r>
              <a:rPr lang="ru-RU" sz="2400" dirty="0" smtClean="0"/>
              <a:t>, из них 13,1% - семьи с одной матерью и 1,2% с одним отцом.</a:t>
            </a:r>
            <a:endParaRPr lang="en-US" sz="2400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1066800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Согласно любой статистике, основная тенденция развития семьи с детьми на сегодняшний день – это </a:t>
            </a:r>
            <a:r>
              <a:rPr lang="ru-RU" sz="2400" b="1" dirty="0" smtClean="0"/>
              <a:t>снижение</a:t>
            </a:r>
            <a:r>
              <a:rPr lang="ru-RU" sz="2400" dirty="0" smtClean="0"/>
              <a:t> среднего числа несовершеннолетних детей в семье, а также </a:t>
            </a:r>
            <a:r>
              <a:rPr lang="ru-RU" sz="2400" b="1" dirty="0" smtClean="0"/>
              <a:t>снижение</a:t>
            </a:r>
            <a:r>
              <a:rPr lang="ru-RU" sz="2400" dirty="0" smtClean="0"/>
              <a:t> количества полных и многодетных семей.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67352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846992" y="457200"/>
            <a:ext cx="7373815" cy="5181600"/>
            <a:chOff x="846992" y="457200"/>
            <a:chExt cx="7373815" cy="518160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3295857" y="1351002"/>
              <a:ext cx="826976" cy="4015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2"/>
            <a:srcRect l="39000" t="32000" r="24000" b="21778"/>
            <a:stretch>
              <a:fillRect/>
            </a:stretch>
          </p:blipFill>
          <p:spPr bwMode="auto">
            <a:xfrm>
              <a:off x="846992" y="457200"/>
              <a:ext cx="7373815" cy="518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Прямоугольник 5"/>
            <p:cNvSpPr/>
            <p:nvPr/>
          </p:nvSpPr>
          <p:spPr>
            <a:xfrm>
              <a:off x="2057400" y="144780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7%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62400" y="22098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39%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828800" y="43434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30%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914400" y="24384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24%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800600" y="17526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15%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5000" y="1524000"/>
              <a:ext cx="5334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3%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543800" y="28194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48%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572000" y="38100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34%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756247" y="4500372"/>
              <a:ext cx="1653953" cy="11384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33800" y="5087779"/>
              <a:ext cx="1028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b="1" dirty="0" smtClean="0">
                  <a:latin typeface="Arial" pitchFamily="34" charset="0"/>
                  <a:cs typeface="Arial" pitchFamily="34" charset="0"/>
                </a:rPr>
                <a:t>с 2 детьми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33800" y="4876800"/>
              <a:ext cx="1028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b="1" dirty="0" smtClean="0">
                  <a:latin typeface="Arial" pitchFamily="34" charset="0"/>
                  <a:cs typeface="Arial" pitchFamily="34" charset="0"/>
                </a:rPr>
                <a:t>с 1 ребенком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33800" y="4648200"/>
              <a:ext cx="2495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b="1" dirty="0" smtClean="0">
                  <a:latin typeface="Arial" pitchFamily="34" charset="0"/>
                  <a:cs typeface="Arial" pitchFamily="34" charset="0"/>
                </a:rPr>
                <a:t>в которых нет детей моложе 18 лет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56247" y="4401979"/>
              <a:ext cx="1247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b="1" dirty="0" smtClean="0">
                  <a:latin typeface="Arial" pitchFamily="34" charset="0"/>
                  <a:cs typeface="Arial" pitchFamily="34" charset="0"/>
                </a:rPr>
                <a:t>Домохозяйства: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733800" y="5316379"/>
              <a:ext cx="1447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b="1" dirty="0" smtClean="0">
                  <a:latin typeface="Arial" pitchFamily="34" charset="0"/>
                  <a:cs typeface="Arial" pitchFamily="34" charset="0"/>
                </a:rPr>
                <a:t>с 3 и более детьми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Группа 21"/>
            <p:cNvGrpSpPr/>
            <p:nvPr/>
          </p:nvGrpSpPr>
          <p:grpSpPr>
            <a:xfrm>
              <a:off x="2447544" y="1160621"/>
              <a:ext cx="990600" cy="439579"/>
              <a:chOff x="8001000" y="4771310"/>
              <a:chExt cx="990600" cy="439579"/>
            </a:xfrm>
          </p:grpSpPr>
          <p:sp>
            <p:nvSpPr>
              <p:cNvPr id="10" name="Прямоугольник 9"/>
              <p:cNvSpPr/>
              <p:nvPr/>
            </p:nvSpPr>
            <p:spPr>
              <a:xfrm>
                <a:off x="8001000" y="4771310"/>
                <a:ext cx="990600" cy="43957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039100" y="4841557"/>
                <a:ext cx="9144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b="1" dirty="0" smtClean="0">
                    <a:latin typeface="Arial" pitchFamily="34" charset="0"/>
                    <a:cs typeface="Arial" pitchFamily="34" charset="0"/>
                  </a:rPr>
                  <a:t>1989 г.</a:t>
                </a:r>
                <a:endParaRPr lang="ru-RU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" name="Группа 22"/>
            <p:cNvGrpSpPr/>
            <p:nvPr/>
          </p:nvGrpSpPr>
          <p:grpSpPr>
            <a:xfrm>
              <a:off x="6019800" y="1160621"/>
              <a:ext cx="990600" cy="421958"/>
              <a:chOff x="6019800" y="1160621"/>
              <a:chExt cx="990600" cy="421958"/>
            </a:xfrm>
          </p:grpSpPr>
          <p:sp>
            <p:nvSpPr>
              <p:cNvPr id="26" name="Прямоугольник 25"/>
              <p:cNvSpPr/>
              <p:nvPr/>
            </p:nvSpPr>
            <p:spPr>
              <a:xfrm>
                <a:off x="6019800" y="1160621"/>
                <a:ext cx="990600" cy="42195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057900" y="1213247"/>
                <a:ext cx="9144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b="1" dirty="0" smtClean="0">
                    <a:latin typeface="Arial" pitchFamily="34" charset="0"/>
                    <a:cs typeface="Arial" pitchFamily="34" charset="0"/>
                  </a:rPr>
                  <a:t>2002 г.</a:t>
                </a:r>
                <a:endParaRPr lang="ru-RU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2362200" y="6324600"/>
            <a:ext cx="462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http://www.gks.ru/doc_2009/deti09_rus.pdf</a:t>
            </a:r>
            <a:endParaRPr lang="ru-RU" b="1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752601" y="5602069"/>
            <a:ext cx="5943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Дети в России. 2009: Стат. </a:t>
            </a:r>
            <a:r>
              <a:rPr lang="ru-RU" dirty="0"/>
              <a:t>с</a:t>
            </a:r>
            <a:r>
              <a:rPr lang="ru-RU" dirty="0" smtClean="0"/>
              <a:t>б./ЮНИСЕФ, Росстат. </a:t>
            </a:r>
          </a:p>
          <a:p>
            <a:pPr algn="ctr"/>
            <a:r>
              <a:rPr lang="ru-RU" dirty="0" smtClean="0"/>
              <a:t>М.: ИИЦ «Статистика России», 2009. – 121 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781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Многодетные семьи</a:t>
            </a: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3716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 России, согласно законодательным актам, к многодетным относят семьи, имеющие троих и более несовершеннолетних детей.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1242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Основными характеристиками многодетной семьи </a:t>
            </a:r>
            <a:r>
              <a:rPr lang="ru-RU" sz="2400" dirty="0" smtClean="0"/>
              <a:t>исследователи называют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4600" y="4044696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400" dirty="0" err="1"/>
              <a:t>центрированность</a:t>
            </a:r>
            <a:r>
              <a:rPr lang="ru-RU" sz="2400" dirty="0"/>
              <a:t> на семье, 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400" dirty="0"/>
              <a:t>стремление к единству,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400" dirty="0"/>
              <a:t>сплоченность семьи.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72145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1447800"/>
            <a:ext cx="86868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/>
              <a:t>Меньше свободного времени и возможностей для развития детей и общения с ними, для проявления внимания к их интересам.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/>
              <a:t>Экономическая непредсказуемость уровня доходов семьи (нестабильность экономической жизни).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/>
              <a:t>Большое количество домашних обязанностей у ребенка.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/>
              <a:t>Не хватает уединения, возможности тихо посидеть, остаться наедине со своими делами и мыслями.</a:t>
            </a:r>
          </a:p>
          <a:p>
            <a:pPr marL="342900" indent="-34290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/>
              <a:t>Детям приходится делить между собой любовь, внимание, заботы родителей, а не «купаться» в них, как это частенько выпадает на долю единственного ребенка.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90600" y="762000"/>
            <a:ext cx="7086600" cy="457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Воспитательная ситуация в многодетной семье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948690"/>
            <a:ext cx="5867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dirty="0" smtClean="0"/>
              <a:t>разумные потребности</a:t>
            </a:r>
            <a:endParaRPr lang="ru-RU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умение считаться с нуждами </a:t>
            </a:r>
            <a:r>
              <a:rPr lang="ru-RU" dirty="0" smtClean="0"/>
              <a:t>других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/>
              <a:t>умение идти на компромисс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чуткость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человечность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ответственность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уважение к людям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коммуникабельность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способность к адаптации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толерантность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устойчивость к стрессам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dk1"/>
                </a:solidFill>
              </a:rPr>
              <a:t>самостоятельность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отзывчивость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chemeClr val="dk1"/>
                </a:solidFill>
              </a:rPr>
              <a:t>подготовленность </a:t>
            </a:r>
            <a:r>
              <a:rPr lang="ru-RU" dirty="0">
                <a:solidFill>
                  <a:schemeClr val="dk1"/>
                </a:solidFill>
              </a:rPr>
              <a:t>к супружеской жизни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dk1"/>
                </a:solidFill>
              </a:rPr>
              <a:t>развитие </a:t>
            </a:r>
            <a:r>
              <a:rPr lang="ru-RU" dirty="0" err="1">
                <a:solidFill>
                  <a:schemeClr val="dk1"/>
                </a:solidFill>
              </a:rPr>
              <a:t>эмпатии</a:t>
            </a:r>
            <a:r>
              <a:rPr lang="ru-RU" dirty="0">
                <a:solidFill>
                  <a:schemeClr val="dk1"/>
                </a:solidFill>
              </a:rPr>
              <a:t> 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dk1"/>
                </a:solidFill>
              </a:rPr>
              <a:t>трудолюбие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альтруизм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честность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доброта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dk1"/>
                </a:solidFill>
              </a:rPr>
              <a:t>проще будут находить выход из сложных, спорных </a:t>
            </a:r>
            <a:r>
              <a:rPr lang="ru-RU" dirty="0" smtClean="0">
                <a:solidFill>
                  <a:schemeClr val="dk1"/>
                </a:solidFill>
              </a:rPr>
              <a:t>ситуаций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988874"/>
            <a:ext cx="289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dirty="0" smtClean="0"/>
              <a:t>эгоизм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/>
              <a:t>асоциальные черты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/>
              <a:t>инфантилизм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/>
              <a:t>себялюбие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/>
              <a:t>леность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/>
              <a:t>зазнайство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1376" y="-762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Качества приобретаемые ребенком, воспитывающимся в многодетной семье: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096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наиболее вероятные</a:t>
            </a:r>
            <a:endParaRPr lang="ru-RU" sz="20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562600" y="66669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000" b="1"/>
            </a:lvl1pPr>
          </a:lstStyle>
          <a:p>
            <a:r>
              <a:rPr lang="ru-RU" i="1" dirty="0" smtClean="0"/>
              <a:t>наименее </a:t>
            </a:r>
            <a:r>
              <a:rPr lang="ru-RU" i="1" dirty="0"/>
              <a:t>вероятные</a:t>
            </a:r>
          </a:p>
        </p:txBody>
      </p:sp>
    </p:spTree>
    <p:extLst>
      <p:ext uri="{BB962C8B-B14F-4D97-AF65-F5344CB8AC3E}">
        <p14:creationId xmlns:p14="http://schemas.microsoft.com/office/powerpoint/2010/main" xmlns="" val="192118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304800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Ошибки родителей в воспитании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726519"/>
            <a:ext cx="820216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ru-RU" sz="2000" dirty="0" smtClean="0"/>
              <a:t>Проявление  </a:t>
            </a:r>
            <a:r>
              <a:rPr lang="ru-RU" sz="2000" dirty="0"/>
              <a:t>к детям неодинаковой привязанности и </a:t>
            </a:r>
            <a:r>
              <a:rPr lang="ru-RU" sz="2000" dirty="0" smtClean="0"/>
              <a:t>внимания.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dk1"/>
                </a:solidFill>
              </a:rPr>
              <a:t>«Курс </a:t>
            </a:r>
            <a:r>
              <a:rPr lang="ru-RU" sz="2000" dirty="0">
                <a:solidFill>
                  <a:schemeClr val="dk1"/>
                </a:solidFill>
              </a:rPr>
              <a:t>на единообразие», характеризующийся стремлением рассматривать всех детей как единое целое и не замечать различий в личностных характеристиках между разновозрастными </a:t>
            </a:r>
            <a:r>
              <a:rPr lang="ru-RU" sz="2000" dirty="0" smtClean="0">
                <a:solidFill>
                  <a:schemeClr val="dk1"/>
                </a:solidFill>
              </a:rPr>
              <a:t>детьми.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dk1"/>
                </a:solidFill>
              </a:rPr>
              <a:t>Неправильное распределение </a:t>
            </a:r>
            <a:r>
              <a:rPr lang="ru-RU" sz="2000" dirty="0">
                <a:solidFill>
                  <a:schemeClr val="dk1"/>
                </a:solidFill>
              </a:rPr>
              <a:t>обязанностей между </a:t>
            </a:r>
            <a:r>
              <a:rPr lang="ru-RU" sz="2000" dirty="0" smtClean="0">
                <a:solidFill>
                  <a:schemeClr val="dk1"/>
                </a:solidFill>
              </a:rPr>
              <a:t>детьми</a:t>
            </a:r>
            <a:r>
              <a:rPr lang="ru-RU" sz="2000" dirty="0" smtClean="0"/>
              <a:t>.</a:t>
            </a:r>
            <a:endParaRPr lang="en-US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2967335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Возможные последствия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429000"/>
            <a:ext cx="8125968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dk1"/>
                </a:solidFill>
              </a:rPr>
              <a:t>Тревожность</a:t>
            </a:r>
            <a:r>
              <a:rPr lang="ru-RU" sz="2000" dirty="0">
                <a:solidFill>
                  <a:schemeClr val="dk1"/>
                </a:solidFill>
              </a:rPr>
              <a:t>, чувство ущербности и неуверенность </a:t>
            </a:r>
            <a:r>
              <a:rPr lang="ru-RU" sz="2000" dirty="0" smtClean="0">
                <a:solidFill>
                  <a:schemeClr val="dk1"/>
                </a:solidFill>
              </a:rPr>
              <a:t>ребенка в себе.</a:t>
            </a:r>
            <a:endParaRPr lang="ru-RU" sz="2000" dirty="0">
              <a:solidFill>
                <a:schemeClr val="dk1"/>
              </a:solidFill>
            </a:endParaRP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chemeClr val="dk1"/>
                </a:solidFill>
              </a:rPr>
              <a:t>П</a:t>
            </a:r>
            <a:r>
              <a:rPr lang="ru-RU" sz="2000" dirty="0" smtClean="0">
                <a:solidFill>
                  <a:schemeClr val="dk1"/>
                </a:solidFill>
              </a:rPr>
              <a:t>овышенная </a:t>
            </a:r>
            <a:r>
              <a:rPr lang="ru-RU" sz="2000" dirty="0">
                <a:solidFill>
                  <a:schemeClr val="dk1"/>
                </a:solidFill>
              </a:rPr>
              <a:t>агрессивность, неадекватная реакция на жизненные </a:t>
            </a:r>
            <a:r>
              <a:rPr lang="ru-RU" sz="2000" dirty="0" smtClean="0">
                <a:solidFill>
                  <a:schemeClr val="dk1"/>
                </a:solidFill>
              </a:rPr>
              <a:t>ситуации.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dk1"/>
                </a:solidFill>
              </a:rPr>
              <a:t>Старший </a:t>
            </a:r>
            <a:r>
              <a:rPr lang="ru-RU" sz="2000" dirty="0">
                <a:solidFill>
                  <a:schemeClr val="dk1"/>
                </a:solidFill>
              </a:rPr>
              <a:t>ребенок лишается значительной части тех детских и юношеских радостей, которые доступны его товарищам из </a:t>
            </a:r>
            <a:r>
              <a:rPr lang="ru-RU" sz="2000" dirty="0" err="1">
                <a:solidFill>
                  <a:schemeClr val="dk1"/>
                </a:solidFill>
              </a:rPr>
              <a:t>малодетных</a:t>
            </a:r>
            <a:r>
              <a:rPr lang="ru-RU" sz="2000" dirty="0">
                <a:solidFill>
                  <a:schemeClr val="dk1"/>
                </a:solidFill>
              </a:rPr>
              <a:t> семей. 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chemeClr val="dk1"/>
                </a:solidFill>
              </a:rPr>
              <a:t>Младшие дети могут вырасти изнеженными эгоистами, уверенными в том, что за все их поступки и промахи должен нести ответственность кто-то другой</a:t>
            </a:r>
            <a:r>
              <a:rPr lang="ru-RU" sz="2000" dirty="0" smtClean="0">
                <a:solidFill>
                  <a:schemeClr val="dk1"/>
                </a:solidFill>
              </a:rPr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93859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969</TotalTime>
  <Words>2953</Words>
  <Application>Microsoft Office PowerPoint</Application>
  <PresentationFormat>Экран (4:3)</PresentationFormat>
  <Paragraphs>276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NewsPrint</vt:lpstr>
      <vt:lpstr>Слайд 1</vt:lpstr>
      <vt:lpstr>Слайд 2</vt:lpstr>
      <vt:lpstr>Слайд 3</vt:lpstr>
      <vt:lpstr>Статистика</vt:lpstr>
      <vt:lpstr>Слайд 5</vt:lpstr>
      <vt:lpstr>Многодетные семьи</vt:lpstr>
      <vt:lpstr>Воспитательная ситуация в многодетной семье</vt:lpstr>
      <vt:lpstr>Слайд 8</vt:lpstr>
      <vt:lpstr>Слайд 9</vt:lpstr>
      <vt:lpstr>Слайд 10</vt:lpstr>
      <vt:lpstr>Слайд 11</vt:lpstr>
      <vt:lpstr>Слайд 12</vt:lpstr>
      <vt:lpstr>Неполные семьи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Семьи с одним ребенком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Список используемой литературы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ya</dc:creator>
  <cp:lastModifiedBy>mnv</cp:lastModifiedBy>
  <cp:revision>205</cp:revision>
  <dcterms:created xsi:type="dcterms:W3CDTF">2012-10-24T12:33:07Z</dcterms:created>
  <dcterms:modified xsi:type="dcterms:W3CDTF">2012-10-26T17:38:24Z</dcterms:modified>
</cp:coreProperties>
</file>