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B"/>
    <a:srgbClr val="FEF4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322E7C-19C4-4BE6-9216-5493906E2E15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83E468-5E77-423B-BD53-A759FE81F15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857232"/>
            <a:ext cx="8858280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Добрачный период:</a:t>
            </a:r>
          </a:p>
          <a:p>
            <a:pPr algn="ctr"/>
            <a:r>
              <a:rPr lang="ru-RU" sz="5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особенности и характеристики  </a:t>
            </a:r>
            <a:endParaRPr lang="ru-RU" sz="5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4828" y="5286388"/>
            <a:ext cx="51691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Выполнила Щербина М.П.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4 курс, физический факультет 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ctionbook.ru/static/bookimages/01/66/92/01669295.bin.dir/h/i_00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839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Ценностные ориентации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4608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Стереотипные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333685"/>
            <a:ext cx="78581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выбор брачного партнера из своего сословия, </a:t>
            </a:r>
          </a:p>
          <a:p>
            <a:r>
              <a:rPr lang="ru-RU" sz="2400" dirty="0" smtClean="0"/>
              <a:t>примерно равного материального положения,</a:t>
            </a:r>
          </a:p>
          <a:p>
            <a:r>
              <a:rPr lang="ru-RU" sz="2400" dirty="0" smtClean="0"/>
              <a:t> уровня образования,</a:t>
            </a:r>
          </a:p>
          <a:p>
            <a:r>
              <a:rPr lang="ru-RU" sz="2400" dirty="0" smtClean="0"/>
              <a:t> одной и той же национальности</a:t>
            </a:r>
          </a:p>
          <a:p>
            <a:r>
              <a:rPr lang="ru-RU" sz="2400" dirty="0" smtClean="0"/>
              <a:t>вероисповедания; </a:t>
            </a:r>
          </a:p>
          <a:p>
            <a:r>
              <a:rPr lang="ru-RU" sz="2400" dirty="0" smtClean="0"/>
              <a:t>общепринятые возраст вступления в брак, </a:t>
            </a:r>
          </a:p>
          <a:p>
            <a:r>
              <a:rPr lang="ru-RU" sz="2400" dirty="0" smtClean="0"/>
              <a:t>разница в годах между супругами;</a:t>
            </a:r>
          </a:p>
          <a:p>
            <a:r>
              <a:rPr lang="ru-RU" sz="2400" dirty="0" smtClean="0"/>
              <a:t> общие черты ухаживания</a:t>
            </a:r>
          </a:p>
          <a:p>
            <a:r>
              <a:rPr lang="ru-RU" sz="2400" dirty="0" smtClean="0"/>
              <a:t>следование предсвадебным и свадебным обычаям и традициям; </a:t>
            </a:r>
          </a:p>
          <a:p>
            <a:r>
              <a:rPr lang="ru-RU" sz="2400" dirty="0" smtClean="0"/>
              <a:t>учет мнения родителей, родственников и друзей при выборе брачного партнера.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839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Ценностные ориентации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5381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Нестереотипные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333685"/>
            <a:ext cx="78581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поведение, которое в данной культуре считается не общепризнанным, редко встречающимся и противоречащим традициям и обычаям общества. Конкретное их проявление – выбор партнера из семьи, образ жизни которой имеет существенное отличие от родительской семьи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59894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Теории выбора брачного партнера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571744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Фрейд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786190"/>
            <a:ext cx="5857916" cy="142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влечение, </a:t>
            </a:r>
            <a:r>
              <a:rPr lang="ru-RU" sz="2800" dirty="0"/>
              <a:t>которое дети испытывают к родителям противоположного пола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59894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Теории выбора брачного партнера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571744"/>
            <a:ext cx="1709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Уинч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500438"/>
            <a:ext cx="64294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стремление </a:t>
            </a:r>
            <a:r>
              <a:rPr lang="ru-RU" sz="2800" dirty="0"/>
              <a:t>найти такого человека, который максимально мог бы удовлетворить потребности.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связи с этим будущие супруги должны обладать сходством социальных черт и психологически дополнять друг друга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59894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Теории выбора брачного партнера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571744"/>
            <a:ext cx="2666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Сентерс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786190"/>
            <a:ext cx="6429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человека влечет к тому, чьи потребности схожи с его собственными или дополняют их.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00042"/>
            <a:ext cx="61322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Стадии выбора брачного партнера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500306"/>
            <a:ext cx="75009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 Формирование первых впечатлений друг о друге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2. Устойчивая фаза отношений, когда и окружающие начинают воспринимать молодых людей как достаточно стабильную пару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3. Наступает после решения вступить в брак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684663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Факторы, влияющие на брак  в дальнейшем</a:t>
            </a:r>
            <a:endParaRPr lang="ru-RU" sz="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857364"/>
            <a:ext cx="80010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u="sng" dirty="0" smtClean="0"/>
              <a:t> </a:t>
            </a:r>
            <a:r>
              <a:rPr lang="ru-RU" sz="2400" dirty="0" smtClean="0"/>
              <a:t>место </a:t>
            </a:r>
            <a:r>
              <a:rPr lang="ru-RU" sz="2400" dirty="0"/>
              <a:t>и ситуация знакомства молодых людей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первое </a:t>
            </a:r>
            <a:r>
              <a:rPr lang="ru-RU" sz="2400" dirty="0"/>
              <a:t>впечатление друг о друге (положительное, отрицательное, амбивалентное, индифферентное</a:t>
            </a:r>
            <a:r>
              <a:rPr lang="ru-RU" sz="2400" dirty="0" smtClean="0"/>
              <a:t>);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 социально-демографические характеристики вступающих в брак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 продолжительность периода ухаживания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инициатор </a:t>
            </a:r>
            <a:r>
              <a:rPr lang="ru-RU" sz="2400" dirty="0"/>
              <a:t>брачного предложения (девушка, юноша, родители, другие);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684663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Факторы, влияющие на брак  в дальнейшем</a:t>
            </a:r>
            <a:endParaRPr lang="ru-RU" sz="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785926"/>
            <a:ext cx="70009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время </a:t>
            </a:r>
            <a:r>
              <a:rPr lang="ru-RU" sz="2400" dirty="0"/>
              <a:t>обдумывания предложения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 ситуация оформления брака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</a:t>
            </a:r>
            <a:r>
              <a:rPr lang="ru-RU" sz="2400" dirty="0"/>
              <a:t> возраст будущей пары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 родители и их отношение к браку своих детей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динамические </a:t>
            </a:r>
            <a:r>
              <a:rPr lang="ru-RU" sz="2400" dirty="0"/>
              <a:t>и характерологические особенности супругов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отношения </a:t>
            </a:r>
            <a:r>
              <a:rPr lang="ru-RU" sz="2400" dirty="0"/>
              <a:t>в семье с братьями, сестрами.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28604"/>
            <a:ext cx="80010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/>
              <a:t>Социальный институт </a:t>
            </a:r>
            <a:endParaRPr lang="ru-RU" sz="3400" b="1" dirty="0" smtClean="0"/>
          </a:p>
          <a:p>
            <a:r>
              <a:rPr lang="ru-RU" sz="3400" b="1" dirty="0"/>
              <a:t> </a:t>
            </a:r>
            <a:r>
              <a:rPr lang="ru-RU" sz="3400" b="1" dirty="0" smtClean="0"/>
              <a:t>                           добрачного </a:t>
            </a:r>
            <a:r>
              <a:rPr lang="ru-RU" sz="3400" b="1" dirty="0"/>
              <a:t>поведения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1857364"/>
            <a:ext cx="481933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 err="1" smtClean="0"/>
              <a:t>Брачность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/>
              <a:t>Брачный возраст 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 smtClean="0"/>
              <a:t>Брачный </a:t>
            </a:r>
            <a:r>
              <a:rPr lang="ru-RU" sz="3200" dirty="0"/>
              <a:t>выбор (отбор</a:t>
            </a:r>
            <a:r>
              <a:rPr lang="ru-RU" sz="3200" dirty="0" smtClean="0"/>
              <a:t>)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ea typeface="Calibri"/>
                <a:cs typeface="Times New Roman"/>
              </a:rPr>
              <a:t> </a:t>
            </a:r>
            <a:r>
              <a:rPr lang="ru-RU" sz="3200" dirty="0"/>
              <a:t>Брачное состояние 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/>
              <a:t>Брачный круг 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/>
              <a:t>Брачный рынок </a:t>
            </a:r>
            <a:endParaRPr lang="ru-RU" sz="3200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857232"/>
            <a:ext cx="3273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Брачность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000240"/>
            <a:ext cx="75010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процесс образования брачных (супружеских) пар – включает процесс вступления в первый или повторный браки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7554" y="4357694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 социально-культурные,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юридические,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социальные,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</a:t>
            </a:r>
            <a:r>
              <a:rPr lang="ru-RU" sz="2400" dirty="0"/>
              <a:t>экономические и другие аспекты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857232"/>
            <a:ext cx="5480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Брачный возраст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000240"/>
            <a:ext cx="7501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минимальный возраст, начиная с которого закон или обычай допускает вступление в брак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14712" y="3929066"/>
            <a:ext cx="5429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 </a:t>
            </a:r>
            <a:r>
              <a:rPr lang="ru-RU" sz="2400" dirty="0" smtClean="0"/>
              <a:t>учетом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половой,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психологической </a:t>
            </a:r>
            <a:r>
              <a:rPr lang="ru-RU" sz="2400" dirty="0"/>
              <a:t>и социальной </a:t>
            </a:r>
            <a:r>
              <a:rPr lang="ru-RU" sz="2400" dirty="0" smtClean="0"/>
              <a:t>зрелости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традиций</a:t>
            </a:r>
            <a:r>
              <a:rPr lang="ru-RU" sz="2400" dirty="0"/>
              <a:t>, обычаев и других условий данной страны.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14290"/>
            <a:ext cx="4924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Брачный отбор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428736"/>
            <a:ext cx="8072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процесс, в результате которого из совокупности возможных, потенциальных брачных </a:t>
            </a:r>
            <a:r>
              <a:rPr lang="ru-RU" sz="3000" dirty="0" smtClean="0"/>
              <a:t>партнеров («</a:t>
            </a:r>
            <a:r>
              <a:rPr lang="ru-RU" sz="3000" dirty="0"/>
              <a:t>брачный круг») тем или иным способом отбирается тот, кто становится мужем (женой) в зарегистрированном или незарегистрированном браке.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496" y="4572008"/>
            <a:ext cx="52863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исторически </a:t>
            </a:r>
            <a:r>
              <a:rPr lang="ru-RU" sz="2400" dirty="0"/>
              <a:t>конкретен</a:t>
            </a:r>
            <a:r>
              <a:rPr lang="ru-RU" sz="2400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зависит </a:t>
            </a:r>
            <a:r>
              <a:rPr lang="ru-RU" sz="2400" dirty="0"/>
              <a:t>от экономических,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социальных,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 err="1"/>
              <a:t>социокультурных</a:t>
            </a:r>
            <a:r>
              <a:rPr lang="ru-RU" sz="2400" dirty="0"/>
              <a:t> и других условий, существующих в обществе.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14290"/>
            <a:ext cx="6115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Брачное состояние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500174"/>
            <a:ext cx="7286676" cy="514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положение определенного человека (лица) по отношению к институту брака, определяемое в соответствии с обычаями и правовыми нормами страны. Независимо от вида и формы брака, различают: </a:t>
            </a:r>
            <a:r>
              <a:rPr lang="ru-RU" sz="3200" i="1" dirty="0"/>
              <a:t>состоящих в браке </a:t>
            </a:r>
            <a:r>
              <a:rPr lang="ru-RU" sz="3200" dirty="0"/>
              <a:t>и </a:t>
            </a:r>
            <a:r>
              <a:rPr lang="ru-RU" sz="3200" i="1" dirty="0"/>
              <a:t>не состоящих в браке</a:t>
            </a:r>
            <a:r>
              <a:rPr lang="ru-RU" sz="3200" dirty="0"/>
              <a:t>. При заключении брака, разводе, </a:t>
            </a:r>
            <a:r>
              <a:rPr lang="ru-RU" sz="3200" dirty="0" err="1"/>
              <a:t>овдовении</a:t>
            </a:r>
            <a:r>
              <a:rPr lang="ru-RU" sz="3200" dirty="0"/>
              <a:t> происходит переход лица из одной категории в другую</a:t>
            </a:r>
            <a:endParaRPr lang="ru-RU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857232"/>
            <a:ext cx="445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Брачный круг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000240"/>
            <a:ext cx="75010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"/>
                <a:ea typeface="Calibri"/>
                <a:cs typeface="Times New Roman"/>
              </a:rPr>
              <a:t>совокупность возможных для данного человека брачных партнеров.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4143380"/>
            <a:ext cx="628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 законодательные нормы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нравственно-этические  нормы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социально-экономическое положение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психологические характеристики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возраст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857232"/>
            <a:ext cx="5061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Брачный рынок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000240"/>
            <a:ext cx="7501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условное обозначение </a:t>
            </a:r>
            <a:r>
              <a:rPr lang="ru-RU" sz="3200" dirty="0"/>
              <a:t>системы соотношения численности различных групп </a:t>
            </a:r>
            <a:r>
              <a:rPr lang="ru-RU" sz="3200" dirty="0" err="1"/>
              <a:t>бракоспособного</a:t>
            </a:r>
            <a:r>
              <a:rPr lang="ru-RU" sz="3200" dirty="0"/>
              <a:t> возраста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456" y="4357694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 число потенциальных брачных партнеров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возрастно-половая структура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диспропорция полов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изменение уровня рождаемости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ctionbook.ru/static/bookimages/01/66/92/01669295.bin.dir/h/i_00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3" y="0"/>
            <a:ext cx="66437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494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2012-10-26T12:13:27Z</dcterms:created>
  <dcterms:modified xsi:type="dcterms:W3CDTF">2012-10-26T13:16:12Z</dcterms:modified>
</cp:coreProperties>
</file>