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0" r:id="rId3"/>
    <p:sldId id="261" r:id="rId4"/>
    <p:sldId id="263" r:id="rId5"/>
    <p:sldId id="262" r:id="rId6"/>
    <p:sldId id="264" r:id="rId7"/>
    <p:sldId id="267" r:id="rId8"/>
    <p:sldId id="265" r:id="rId9"/>
    <p:sldId id="258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55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DB664E-EA88-4F57-A0C2-29F9C92336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2D882C-BFAD-4FEB-9C64-7DC9EB930A57}">
      <dgm:prSet phldrT="[Текст]"/>
      <dgm:spPr/>
      <dgm:t>
        <a:bodyPr/>
        <a:lstStyle/>
        <a:p>
          <a:r>
            <a:rPr lang="ru-RU" dirty="0" smtClean="0"/>
            <a:t>Гармоничный тип семейных отношений</a:t>
          </a:r>
          <a:endParaRPr lang="ru-RU" dirty="0"/>
        </a:p>
      </dgm:t>
    </dgm:pt>
    <dgm:pt modelId="{9E7378CC-7252-4699-84E0-B05FAA983B8F}" type="parTrans" cxnId="{A7A51513-1DC1-4A34-95DE-4258324FED6F}">
      <dgm:prSet/>
      <dgm:spPr/>
      <dgm:t>
        <a:bodyPr/>
        <a:lstStyle/>
        <a:p>
          <a:endParaRPr lang="ru-RU"/>
        </a:p>
      </dgm:t>
    </dgm:pt>
    <dgm:pt modelId="{F95581B9-F5FF-4416-AB53-666013BE1443}" type="sibTrans" cxnId="{A7A51513-1DC1-4A34-95DE-4258324FED6F}">
      <dgm:prSet/>
      <dgm:spPr/>
      <dgm:t>
        <a:bodyPr/>
        <a:lstStyle/>
        <a:p>
          <a:endParaRPr lang="ru-RU"/>
        </a:p>
      </dgm:t>
    </dgm:pt>
    <dgm:pt modelId="{0D017F97-2581-4C25-AF79-CB0B81F39503}">
      <dgm:prSet phldrT="[Текст]"/>
      <dgm:spPr/>
      <dgm:t>
        <a:bodyPr/>
        <a:lstStyle/>
        <a:p>
          <a:r>
            <a:rPr lang="ru-RU" dirty="0" smtClean="0"/>
            <a:t>подвижное равновесие, проявляющееся в оформлении психологических ролей каждого члена семьи, формировании семейного “Мы”, способности членов семьи разрешать противоречия.</a:t>
          </a:r>
          <a:endParaRPr lang="ru-RU" dirty="0"/>
        </a:p>
      </dgm:t>
    </dgm:pt>
    <dgm:pt modelId="{721383C5-EC97-4F4B-8528-8BD893CED563}" type="parTrans" cxnId="{48EE58A1-AFC6-459A-9B8F-67DA23D507BB}">
      <dgm:prSet/>
      <dgm:spPr/>
      <dgm:t>
        <a:bodyPr/>
        <a:lstStyle/>
        <a:p>
          <a:endParaRPr lang="ru-RU"/>
        </a:p>
      </dgm:t>
    </dgm:pt>
    <dgm:pt modelId="{1F17CA2E-DE64-4724-B240-C06A76AAB5DE}" type="sibTrans" cxnId="{48EE58A1-AFC6-459A-9B8F-67DA23D507BB}">
      <dgm:prSet/>
      <dgm:spPr/>
      <dgm:t>
        <a:bodyPr/>
        <a:lstStyle/>
        <a:p>
          <a:endParaRPr lang="ru-RU"/>
        </a:p>
      </dgm:t>
    </dgm:pt>
    <dgm:pt modelId="{45731678-FD6F-46F2-BBFD-4E41BF3FE10C}">
      <dgm:prSet phldrT="[Текст]"/>
      <dgm:spPr/>
      <dgm:t>
        <a:bodyPr/>
        <a:lstStyle/>
        <a:p>
          <a:r>
            <a:rPr lang="ru-RU" dirty="0" smtClean="0"/>
            <a:t>Дисгармоничный тип семейных отношений</a:t>
          </a:r>
          <a:endParaRPr lang="ru-RU" dirty="0"/>
        </a:p>
      </dgm:t>
    </dgm:pt>
    <dgm:pt modelId="{998734B7-806E-4796-AB9E-E742E57BD8AC}" type="parTrans" cxnId="{B4AD6CEE-8127-4030-91AE-9C5716D6A7EA}">
      <dgm:prSet/>
      <dgm:spPr/>
      <dgm:t>
        <a:bodyPr/>
        <a:lstStyle/>
        <a:p>
          <a:endParaRPr lang="ru-RU"/>
        </a:p>
      </dgm:t>
    </dgm:pt>
    <dgm:pt modelId="{7A15E5A2-C174-44E9-94CF-8423285AE9A7}" type="sibTrans" cxnId="{B4AD6CEE-8127-4030-91AE-9C5716D6A7EA}">
      <dgm:prSet/>
      <dgm:spPr/>
      <dgm:t>
        <a:bodyPr/>
        <a:lstStyle/>
        <a:p>
          <a:endParaRPr lang="ru-RU"/>
        </a:p>
      </dgm:t>
    </dgm:pt>
    <dgm:pt modelId="{0361F6FC-E715-4807-BD05-3BC6E561D4A0}">
      <dgm:prSet phldrT="[Текст]"/>
      <dgm:spPr/>
      <dgm:t>
        <a:bodyPr/>
        <a:lstStyle/>
        <a:p>
          <a:r>
            <a:rPr lang="ru-RU" dirty="0" smtClean="0"/>
            <a:t>это негативный характер супружеских отношений, выражающийся в конфликтном взаимодействии супругов. Уровень психологического напряжения в такой семье имеет тенденцию к нарастанию, приводя к невротическим реакциям ее членов, возникновению чувства постоянного беспокойства у детей.</a:t>
          </a:r>
          <a:endParaRPr lang="ru-RU" dirty="0"/>
        </a:p>
      </dgm:t>
    </dgm:pt>
    <dgm:pt modelId="{B86D6203-3E4A-49B5-B014-9447AB82CE8A}" type="parTrans" cxnId="{9CA686AB-B023-45ED-A565-D2013AD0DE41}">
      <dgm:prSet/>
      <dgm:spPr/>
      <dgm:t>
        <a:bodyPr/>
        <a:lstStyle/>
        <a:p>
          <a:endParaRPr lang="ru-RU"/>
        </a:p>
      </dgm:t>
    </dgm:pt>
    <dgm:pt modelId="{F342FF6C-6E3D-415A-9BE3-CA333B3E3521}" type="sibTrans" cxnId="{9CA686AB-B023-45ED-A565-D2013AD0DE41}">
      <dgm:prSet/>
      <dgm:spPr/>
      <dgm:t>
        <a:bodyPr/>
        <a:lstStyle/>
        <a:p>
          <a:endParaRPr lang="ru-RU"/>
        </a:p>
      </dgm:t>
    </dgm:pt>
    <dgm:pt modelId="{6F15D444-77E9-4AB7-B354-D3811EC09F86}" type="pres">
      <dgm:prSet presAssocID="{E2DB664E-EA88-4F57-A0C2-29F9C9233608}" presName="linear" presStyleCnt="0">
        <dgm:presLayoutVars>
          <dgm:animLvl val="lvl"/>
          <dgm:resizeHandles val="exact"/>
        </dgm:presLayoutVars>
      </dgm:prSet>
      <dgm:spPr/>
    </dgm:pt>
    <dgm:pt modelId="{8FF1B78E-9DC4-4294-9859-AA636B85AC9F}" type="pres">
      <dgm:prSet presAssocID="{DE2D882C-BFAD-4FEB-9C64-7DC9EB930A5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9599404-B4C8-4549-B777-009983659107}" type="pres">
      <dgm:prSet presAssocID="{DE2D882C-BFAD-4FEB-9C64-7DC9EB930A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2903C-6596-4F28-B2ED-F15C4120F033}" type="pres">
      <dgm:prSet presAssocID="{45731678-FD6F-46F2-BBFD-4E41BF3FE10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CDFB5-CB71-4591-9B2B-FFACDCEA1EB4}" type="pres">
      <dgm:prSet presAssocID="{45731678-FD6F-46F2-BBFD-4E41BF3FE10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EE58A1-AFC6-459A-9B8F-67DA23D507BB}" srcId="{DE2D882C-BFAD-4FEB-9C64-7DC9EB930A57}" destId="{0D017F97-2581-4C25-AF79-CB0B81F39503}" srcOrd="0" destOrd="0" parTransId="{721383C5-EC97-4F4B-8528-8BD893CED563}" sibTransId="{1F17CA2E-DE64-4724-B240-C06A76AAB5DE}"/>
    <dgm:cxn modelId="{EA14EF70-694B-4944-B6AF-55E070945CBB}" type="presOf" srcId="{0361F6FC-E715-4807-BD05-3BC6E561D4A0}" destId="{470CDFB5-CB71-4591-9B2B-FFACDCEA1EB4}" srcOrd="0" destOrd="0" presId="urn:microsoft.com/office/officeart/2005/8/layout/vList2"/>
    <dgm:cxn modelId="{A7A51513-1DC1-4A34-95DE-4258324FED6F}" srcId="{E2DB664E-EA88-4F57-A0C2-29F9C9233608}" destId="{DE2D882C-BFAD-4FEB-9C64-7DC9EB930A57}" srcOrd="0" destOrd="0" parTransId="{9E7378CC-7252-4699-84E0-B05FAA983B8F}" sibTransId="{F95581B9-F5FF-4416-AB53-666013BE1443}"/>
    <dgm:cxn modelId="{27389760-7128-40CD-8719-84699CA1DACE}" type="presOf" srcId="{E2DB664E-EA88-4F57-A0C2-29F9C9233608}" destId="{6F15D444-77E9-4AB7-B354-D3811EC09F86}" srcOrd="0" destOrd="0" presId="urn:microsoft.com/office/officeart/2005/8/layout/vList2"/>
    <dgm:cxn modelId="{9CA686AB-B023-45ED-A565-D2013AD0DE41}" srcId="{45731678-FD6F-46F2-BBFD-4E41BF3FE10C}" destId="{0361F6FC-E715-4807-BD05-3BC6E561D4A0}" srcOrd="0" destOrd="0" parTransId="{B86D6203-3E4A-49B5-B014-9447AB82CE8A}" sibTransId="{F342FF6C-6E3D-415A-9BE3-CA333B3E3521}"/>
    <dgm:cxn modelId="{A81CD50D-A3E4-4ACA-9619-0399AE936F5F}" type="presOf" srcId="{0D017F97-2581-4C25-AF79-CB0B81F39503}" destId="{09599404-B4C8-4549-B777-009983659107}" srcOrd="0" destOrd="0" presId="urn:microsoft.com/office/officeart/2005/8/layout/vList2"/>
    <dgm:cxn modelId="{3248FC14-B161-41AD-B9AA-1FA86363E137}" type="presOf" srcId="{45731678-FD6F-46F2-BBFD-4E41BF3FE10C}" destId="{7AB2903C-6596-4F28-B2ED-F15C4120F033}" srcOrd="0" destOrd="0" presId="urn:microsoft.com/office/officeart/2005/8/layout/vList2"/>
    <dgm:cxn modelId="{B4AD6CEE-8127-4030-91AE-9C5716D6A7EA}" srcId="{E2DB664E-EA88-4F57-A0C2-29F9C9233608}" destId="{45731678-FD6F-46F2-BBFD-4E41BF3FE10C}" srcOrd="1" destOrd="0" parTransId="{998734B7-806E-4796-AB9E-E742E57BD8AC}" sibTransId="{7A15E5A2-C174-44E9-94CF-8423285AE9A7}"/>
    <dgm:cxn modelId="{0AC2595A-0416-42D8-A722-EA99EEB10922}" type="presOf" srcId="{DE2D882C-BFAD-4FEB-9C64-7DC9EB930A57}" destId="{8FF1B78E-9DC4-4294-9859-AA636B85AC9F}" srcOrd="0" destOrd="0" presId="urn:microsoft.com/office/officeart/2005/8/layout/vList2"/>
    <dgm:cxn modelId="{9C79ECEF-8991-446B-9ADD-178AF2644378}" type="presParOf" srcId="{6F15D444-77E9-4AB7-B354-D3811EC09F86}" destId="{8FF1B78E-9DC4-4294-9859-AA636B85AC9F}" srcOrd="0" destOrd="0" presId="urn:microsoft.com/office/officeart/2005/8/layout/vList2"/>
    <dgm:cxn modelId="{A3A93AFB-D0D1-4B0E-9E71-036A4482B677}" type="presParOf" srcId="{6F15D444-77E9-4AB7-B354-D3811EC09F86}" destId="{09599404-B4C8-4549-B777-009983659107}" srcOrd="1" destOrd="0" presId="urn:microsoft.com/office/officeart/2005/8/layout/vList2"/>
    <dgm:cxn modelId="{1B08651F-DCAF-497E-8D8B-E246E0AFDF13}" type="presParOf" srcId="{6F15D444-77E9-4AB7-B354-D3811EC09F86}" destId="{7AB2903C-6596-4F28-B2ED-F15C4120F033}" srcOrd="2" destOrd="0" presId="urn:microsoft.com/office/officeart/2005/8/layout/vList2"/>
    <dgm:cxn modelId="{724C2CCA-F17F-40C4-BDB8-B57B38111065}" type="presParOf" srcId="{6F15D444-77E9-4AB7-B354-D3811EC09F86}" destId="{470CDFB5-CB71-4591-9B2B-FFACDCEA1EB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A13264-9D4B-468C-84F5-3708F68D1B3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AE236A-3C09-4E56-BDCD-8CF2C2F5C7EA}">
      <dgm:prSet phldrT="[Текст]"/>
      <dgm:spPr/>
      <dgm:t>
        <a:bodyPr/>
        <a:lstStyle/>
        <a:p>
          <a:r>
            <a:rPr lang="ru-RU" dirty="0" smtClean="0"/>
            <a:t>Личностные факторы родителей</a:t>
          </a:r>
          <a:endParaRPr lang="ru-RU" dirty="0"/>
        </a:p>
      </dgm:t>
    </dgm:pt>
    <dgm:pt modelId="{18B4CFE6-BC59-46AB-85C3-691629F13563}" type="parTrans" cxnId="{D03AEB66-BC04-459F-835C-4572B0ED7BF1}">
      <dgm:prSet/>
      <dgm:spPr/>
      <dgm:t>
        <a:bodyPr/>
        <a:lstStyle/>
        <a:p>
          <a:endParaRPr lang="ru-RU"/>
        </a:p>
      </dgm:t>
    </dgm:pt>
    <dgm:pt modelId="{4C95D61C-664B-4BF2-84ED-C7163ECB283F}" type="sibTrans" cxnId="{D03AEB66-BC04-459F-835C-4572B0ED7BF1}">
      <dgm:prSet/>
      <dgm:spPr/>
      <dgm:t>
        <a:bodyPr/>
        <a:lstStyle/>
        <a:p>
          <a:endParaRPr lang="ru-RU"/>
        </a:p>
      </dgm:t>
    </dgm:pt>
    <dgm:pt modelId="{D4D67D9C-0E95-4969-AC32-5183DAB5B2F7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консервативный способ мышления, </a:t>
          </a:r>
          <a:endParaRPr lang="ru-RU" dirty="0"/>
        </a:p>
      </dgm:t>
    </dgm:pt>
    <dgm:pt modelId="{4CBB1D41-36F4-4FE5-A769-8D3D60483E73}" type="parTrans" cxnId="{4CE5ED62-5883-4765-9D23-95E78D33C710}">
      <dgm:prSet/>
      <dgm:spPr/>
      <dgm:t>
        <a:bodyPr/>
        <a:lstStyle/>
        <a:p>
          <a:endParaRPr lang="ru-RU"/>
        </a:p>
      </dgm:t>
    </dgm:pt>
    <dgm:pt modelId="{7BC401C3-A459-4FC0-9F8B-03CB7868B6A7}" type="sibTrans" cxnId="{4CE5ED62-5883-4765-9D23-95E78D33C710}">
      <dgm:prSet/>
      <dgm:spPr/>
      <dgm:t>
        <a:bodyPr/>
        <a:lstStyle/>
        <a:p>
          <a:endParaRPr lang="ru-RU"/>
        </a:p>
      </dgm:t>
    </dgm:pt>
    <dgm:pt modelId="{A32BD6FD-CDF6-44AA-85AF-C690FAB39C32}">
      <dgm:prSet phldrT="[Текст]"/>
      <dgm:spPr/>
      <dgm:t>
        <a:bodyPr/>
        <a:lstStyle/>
        <a:p>
          <a:r>
            <a:rPr lang="ru-RU" dirty="0" smtClean="0"/>
            <a:t>Личностные факторы детей</a:t>
          </a:r>
          <a:endParaRPr lang="ru-RU" dirty="0"/>
        </a:p>
      </dgm:t>
    </dgm:pt>
    <dgm:pt modelId="{30569EBD-4C32-42D7-808D-D7FF889BD3C6}" type="parTrans" cxnId="{F1915359-224F-4003-84D0-CD17D061455B}">
      <dgm:prSet/>
      <dgm:spPr/>
      <dgm:t>
        <a:bodyPr/>
        <a:lstStyle/>
        <a:p>
          <a:endParaRPr lang="ru-RU"/>
        </a:p>
      </dgm:t>
    </dgm:pt>
    <dgm:pt modelId="{E4E45C7F-8427-4766-B370-C2CC66CE8178}" type="sibTrans" cxnId="{F1915359-224F-4003-84D0-CD17D061455B}">
      <dgm:prSet/>
      <dgm:spPr/>
      <dgm:t>
        <a:bodyPr/>
        <a:lstStyle/>
        <a:p>
          <a:endParaRPr lang="ru-RU"/>
        </a:p>
      </dgm:t>
    </dgm:pt>
    <dgm:pt modelId="{5F9B5099-7BD2-4306-94F2-E645C116B3DB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низкая успеваемость, </a:t>
          </a:r>
          <a:endParaRPr lang="ru-RU" dirty="0"/>
        </a:p>
      </dgm:t>
    </dgm:pt>
    <dgm:pt modelId="{AB4527E2-6109-424B-8620-BD767C40C353}" type="parTrans" cxnId="{F70BC60A-7EEA-4809-ACCB-35AB097D8F48}">
      <dgm:prSet/>
      <dgm:spPr/>
      <dgm:t>
        <a:bodyPr/>
        <a:lstStyle/>
        <a:p>
          <a:endParaRPr lang="ru-RU"/>
        </a:p>
      </dgm:t>
    </dgm:pt>
    <dgm:pt modelId="{BF2AF086-B684-48AF-A0A4-E3626A266937}" type="sibTrans" cxnId="{F70BC60A-7EEA-4809-ACCB-35AB097D8F48}">
      <dgm:prSet/>
      <dgm:spPr/>
      <dgm:t>
        <a:bodyPr/>
        <a:lstStyle/>
        <a:p>
          <a:endParaRPr lang="ru-RU"/>
        </a:p>
      </dgm:t>
    </dgm:pt>
    <dgm:pt modelId="{91A7DD1E-5512-4C77-A8F0-29A28E140F31}">
      <dgm:prSet/>
      <dgm:spPr/>
      <dgm:t>
        <a:bodyPr/>
        <a:lstStyle/>
        <a:p>
          <a:r>
            <a:rPr lang="ru-RU" smtClean="0">
              <a:latin typeface="+mj-lt"/>
            </a:rPr>
            <a:t>приверженность устаревшим правилам поведения и вредным привычкам (употребление алкоголя и т.д.), </a:t>
          </a:r>
          <a:endParaRPr lang="ru-RU" dirty="0" smtClean="0">
            <a:latin typeface="+mj-lt"/>
          </a:endParaRPr>
        </a:p>
      </dgm:t>
    </dgm:pt>
    <dgm:pt modelId="{02C2E267-EAC3-4717-819D-C189DB459EFF}" type="parTrans" cxnId="{5726D764-8078-4389-A5F3-72429269478D}">
      <dgm:prSet/>
      <dgm:spPr/>
      <dgm:t>
        <a:bodyPr/>
        <a:lstStyle/>
        <a:p>
          <a:endParaRPr lang="ru-RU"/>
        </a:p>
      </dgm:t>
    </dgm:pt>
    <dgm:pt modelId="{34E891E4-0B91-49F8-9B34-E6F00FE55B14}" type="sibTrans" cxnId="{5726D764-8078-4389-A5F3-72429269478D}">
      <dgm:prSet/>
      <dgm:spPr/>
      <dgm:t>
        <a:bodyPr/>
        <a:lstStyle/>
        <a:p>
          <a:endParaRPr lang="ru-RU"/>
        </a:p>
      </dgm:t>
    </dgm:pt>
    <dgm:pt modelId="{EA4F7323-08B0-4562-9306-4FC0C5D5098F}">
      <dgm:prSet/>
      <dgm:spPr/>
      <dgm:t>
        <a:bodyPr/>
        <a:lstStyle/>
        <a:p>
          <a:r>
            <a:rPr lang="ru-RU" smtClean="0">
              <a:latin typeface="+mj-lt"/>
            </a:rPr>
            <a:t>авторитарность суждений, </a:t>
          </a:r>
          <a:endParaRPr lang="ru-RU" dirty="0" smtClean="0">
            <a:latin typeface="+mj-lt"/>
          </a:endParaRPr>
        </a:p>
      </dgm:t>
    </dgm:pt>
    <dgm:pt modelId="{E9F94FA2-B168-4D7D-B256-508AE19F4170}" type="parTrans" cxnId="{702BCA52-90A5-4AB5-964B-A694561B809A}">
      <dgm:prSet/>
      <dgm:spPr/>
      <dgm:t>
        <a:bodyPr/>
        <a:lstStyle/>
        <a:p>
          <a:endParaRPr lang="ru-RU"/>
        </a:p>
      </dgm:t>
    </dgm:pt>
    <dgm:pt modelId="{A9E2D9A2-E2E7-4167-AE70-471FC9B3ED96}" type="sibTrans" cxnId="{702BCA52-90A5-4AB5-964B-A694561B809A}">
      <dgm:prSet/>
      <dgm:spPr/>
      <dgm:t>
        <a:bodyPr/>
        <a:lstStyle/>
        <a:p>
          <a:endParaRPr lang="ru-RU"/>
        </a:p>
      </dgm:t>
    </dgm:pt>
    <dgm:pt modelId="{0E490725-CEE0-49CD-B8F1-197C11A37017}">
      <dgm:prSet/>
      <dgm:spPr/>
      <dgm:t>
        <a:bodyPr/>
        <a:lstStyle/>
        <a:p>
          <a:r>
            <a:rPr lang="ru-RU" dirty="0" smtClean="0">
              <a:latin typeface="+mj-lt"/>
            </a:rPr>
            <a:t>ортодоксальность убеждений и т.п. </a:t>
          </a:r>
          <a:endParaRPr lang="ru-RU" dirty="0"/>
        </a:p>
      </dgm:t>
    </dgm:pt>
    <dgm:pt modelId="{5830529D-2E1F-46C7-96E4-2E34A435C3C8}" type="parTrans" cxnId="{E52F7DE9-7228-4197-BA99-53E480EC8640}">
      <dgm:prSet/>
      <dgm:spPr/>
      <dgm:t>
        <a:bodyPr/>
        <a:lstStyle/>
        <a:p>
          <a:endParaRPr lang="ru-RU"/>
        </a:p>
      </dgm:t>
    </dgm:pt>
    <dgm:pt modelId="{7AED71E2-03AD-4871-9325-0050B27D27A4}" type="sibTrans" cxnId="{E52F7DE9-7228-4197-BA99-53E480EC8640}">
      <dgm:prSet/>
      <dgm:spPr/>
      <dgm:t>
        <a:bodyPr/>
        <a:lstStyle/>
        <a:p>
          <a:endParaRPr lang="ru-RU"/>
        </a:p>
      </dgm:t>
    </dgm:pt>
    <dgm:pt modelId="{83728E9F-D9AD-4995-A397-CF0B6F230906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нарушения правил поведения, </a:t>
          </a:r>
          <a:endParaRPr lang="ru-RU" dirty="0"/>
        </a:p>
      </dgm:t>
    </dgm:pt>
    <dgm:pt modelId="{9ECD2080-8339-4197-AB61-5C15CDC867E4}" type="parTrans" cxnId="{A2F50399-470C-435B-9592-A6E57B872407}">
      <dgm:prSet/>
      <dgm:spPr/>
      <dgm:t>
        <a:bodyPr/>
        <a:lstStyle/>
        <a:p>
          <a:endParaRPr lang="ru-RU"/>
        </a:p>
      </dgm:t>
    </dgm:pt>
    <dgm:pt modelId="{37D02563-9A0A-4B62-B684-E29FFC8CAF90}" type="sibTrans" cxnId="{A2F50399-470C-435B-9592-A6E57B872407}">
      <dgm:prSet/>
      <dgm:spPr/>
      <dgm:t>
        <a:bodyPr/>
        <a:lstStyle/>
        <a:p>
          <a:endParaRPr lang="ru-RU"/>
        </a:p>
      </dgm:t>
    </dgm:pt>
    <dgm:pt modelId="{0A98C835-9345-4F99-A1C4-83022670BD08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игнорирование рекомендаций родителей, </a:t>
          </a:r>
          <a:endParaRPr lang="ru-RU" dirty="0"/>
        </a:p>
      </dgm:t>
    </dgm:pt>
    <dgm:pt modelId="{C449F8C2-6D62-4B0E-8BAC-9A718E530090}" type="parTrans" cxnId="{3C2C223A-08CC-4D6E-B5EF-D47B1DC80616}">
      <dgm:prSet/>
      <dgm:spPr/>
      <dgm:t>
        <a:bodyPr/>
        <a:lstStyle/>
        <a:p>
          <a:endParaRPr lang="ru-RU"/>
        </a:p>
      </dgm:t>
    </dgm:pt>
    <dgm:pt modelId="{B4DB29BA-66AC-41A0-93B6-9EE967192BF6}" type="sibTrans" cxnId="{3C2C223A-08CC-4D6E-B5EF-D47B1DC80616}">
      <dgm:prSet/>
      <dgm:spPr/>
      <dgm:t>
        <a:bodyPr/>
        <a:lstStyle/>
        <a:p>
          <a:endParaRPr lang="ru-RU"/>
        </a:p>
      </dgm:t>
    </dgm:pt>
    <dgm:pt modelId="{D9A4AEF3-AC19-4A37-9B09-72E0C743689D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непослушание,</a:t>
          </a:r>
          <a:endParaRPr lang="ru-RU" dirty="0"/>
        </a:p>
      </dgm:t>
    </dgm:pt>
    <dgm:pt modelId="{156D69A5-8A74-4067-B4B3-874981E20CAD}" type="parTrans" cxnId="{F814121E-5D4B-4220-8EAE-0DAFCA9E914D}">
      <dgm:prSet/>
      <dgm:spPr/>
      <dgm:t>
        <a:bodyPr/>
        <a:lstStyle/>
        <a:p>
          <a:endParaRPr lang="ru-RU"/>
        </a:p>
      </dgm:t>
    </dgm:pt>
    <dgm:pt modelId="{36F54F03-0E20-414F-AE8D-CE2134C92D28}" type="sibTrans" cxnId="{F814121E-5D4B-4220-8EAE-0DAFCA9E914D}">
      <dgm:prSet/>
      <dgm:spPr/>
      <dgm:t>
        <a:bodyPr/>
        <a:lstStyle/>
        <a:p>
          <a:endParaRPr lang="ru-RU"/>
        </a:p>
      </dgm:t>
    </dgm:pt>
    <dgm:pt modelId="{10F1BDC9-2A31-4160-BD3A-EC30F2BF8CCD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 упрямство, </a:t>
          </a:r>
          <a:endParaRPr lang="ru-RU" dirty="0"/>
        </a:p>
      </dgm:t>
    </dgm:pt>
    <dgm:pt modelId="{188B1BC4-96CC-458E-9A6A-896896FBD6D1}" type="parTrans" cxnId="{A8EE08CE-960C-4E69-8BB3-E546FCAC1E14}">
      <dgm:prSet/>
      <dgm:spPr/>
      <dgm:t>
        <a:bodyPr/>
        <a:lstStyle/>
        <a:p>
          <a:endParaRPr lang="ru-RU"/>
        </a:p>
      </dgm:t>
    </dgm:pt>
    <dgm:pt modelId="{A833C589-DB48-4894-97E8-B09A93E880BD}" type="sibTrans" cxnId="{A8EE08CE-960C-4E69-8BB3-E546FCAC1E14}">
      <dgm:prSet/>
      <dgm:spPr/>
      <dgm:t>
        <a:bodyPr/>
        <a:lstStyle/>
        <a:p>
          <a:endParaRPr lang="ru-RU"/>
        </a:p>
      </dgm:t>
    </dgm:pt>
    <dgm:pt modelId="{E73812D4-3021-46B3-B7D9-C476D0A13519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эгоизм и эгоцентризм, </a:t>
          </a:r>
          <a:endParaRPr lang="ru-RU" dirty="0"/>
        </a:p>
      </dgm:t>
    </dgm:pt>
    <dgm:pt modelId="{1F8A18D2-1156-4BED-ABBB-CAE9CD73A0F8}" type="parTrans" cxnId="{2920A212-73DB-4189-9A68-A8DBAB094A1D}">
      <dgm:prSet/>
      <dgm:spPr/>
      <dgm:t>
        <a:bodyPr/>
        <a:lstStyle/>
        <a:p>
          <a:endParaRPr lang="ru-RU"/>
        </a:p>
      </dgm:t>
    </dgm:pt>
    <dgm:pt modelId="{37FDF7BB-AF66-48A2-B5F1-2AE2A49BBA3F}" type="sibTrans" cxnId="{2920A212-73DB-4189-9A68-A8DBAB094A1D}">
      <dgm:prSet/>
      <dgm:spPr/>
      <dgm:t>
        <a:bodyPr/>
        <a:lstStyle/>
        <a:p>
          <a:endParaRPr lang="ru-RU"/>
        </a:p>
      </dgm:t>
    </dgm:pt>
    <dgm:pt modelId="{72E2FC2E-3159-4ADA-89F5-54B8B72F837B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самоуверенность,</a:t>
          </a:r>
          <a:endParaRPr lang="ru-RU" dirty="0"/>
        </a:p>
      </dgm:t>
    </dgm:pt>
    <dgm:pt modelId="{64528726-84C0-4D72-ACB2-C598B2296DF9}" type="parTrans" cxnId="{D1B6EC25-4062-4999-BCA2-EAFE6F61D74F}">
      <dgm:prSet/>
      <dgm:spPr/>
      <dgm:t>
        <a:bodyPr/>
        <a:lstStyle/>
        <a:p>
          <a:endParaRPr lang="ru-RU"/>
        </a:p>
      </dgm:t>
    </dgm:pt>
    <dgm:pt modelId="{AAD18B32-8775-45E5-8876-730908030496}" type="sibTrans" cxnId="{D1B6EC25-4062-4999-BCA2-EAFE6F61D74F}">
      <dgm:prSet/>
      <dgm:spPr/>
      <dgm:t>
        <a:bodyPr/>
        <a:lstStyle/>
        <a:p>
          <a:endParaRPr lang="ru-RU"/>
        </a:p>
      </dgm:t>
    </dgm:pt>
    <dgm:pt modelId="{C768861A-B3E3-456B-8F83-24474883A261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леность</a:t>
          </a:r>
          <a:endParaRPr lang="ru-RU" dirty="0"/>
        </a:p>
      </dgm:t>
    </dgm:pt>
    <dgm:pt modelId="{4E033073-539D-43E2-BEC0-4E11A80B0D3C}" type="parTrans" cxnId="{708E6094-3BDD-4B52-A91E-EF9337949DFB}">
      <dgm:prSet/>
      <dgm:spPr/>
      <dgm:t>
        <a:bodyPr/>
        <a:lstStyle/>
        <a:p>
          <a:endParaRPr lang="ru-RU"/>
        </a:p>
      </dgm:t>
    </dgm:pt>
    <dgm:pt modelId="{0E76AA54-0F76-4A1A-94A1-E82C094C72CB}" type="sibTrans" cxnId="{708E6094-3BDD-4B52-A91E-EF9337949DFB}">
      <dgm:prSet/>
      <dgm:spPr/>
      <dgm:t>
        <a:bodyPr/>
        <a:lstStyle/>
        <a:p>
          <a:endParaRPr lang="ru-RU"/>
        </a:p>
      </dgm:t>
    </dgm:pt>
    <dgm:pt modelId="{B262B354-B5F2-491A-B77B-BB55123D0AF2}" type="pres">
      <dgm:prSet presAssocID="{A8A13264-9D4B-468C-84F5-3708F68D1B37}" presName="Name0" presStyleCnt="0">
        <dgm:presLayoutVars>
          <dgm:dir/>
          <dgm:animLvl val="lvl"/>
          <dgm:resizeHandles val="exact"/>
        </dgm:presLayoutVars>
      </dgm:prSet>
      <dgm:spPr/>
    </dgm:pt>
    <dgm:pt modelId="{D8318140-59B7-4800-8093-D572FDAF13C0}" type="pres">
      <dgm:prSet presAssocID="{FDAE236A-3C09-4E56-BDCD-8CF2C2F5C7EA}" presName="composite" presStyleCnt="0"/>
      <dgm:spPr/>
    </dgm:pt>
    <dgm:pt modelId="{C171EA46-B0DE-49F5-A1C3-D3AAD90444DF}" type="pres">
      <dgm:prSet presAssocID="{FDAE236A-3C09-4E56-BDCD-8CF2C2F5C7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B48FC-7C04-4EC9-AD9C-FFF641A7099A}" type="pres">
      <dgm:prSet presAssocID="{FDAE236A-3C09-4E56-BDCD-8CF2C2F5C7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06A04-7736-43B3-A10A-2926C08E07D2}" type="pres">
      <dgm:prSet presAssocID="{4C95D61C-664B-4BF2-84ED-C7163ECB283F}" presName="space" presStyleCnt="0"/>
      <dgm:spPr/>
    </dgm:pt>
    <dgm:pt modelId="{1F8509AD-60CF-4760-81AA-D19A37462706}" type="pres">
      <dgm:prSet presAssocID="{A32BD6FD-CDF6-44AA-85AF-C690FAB39C32}" presName="composite" presStyleCnt="0"/>
      <dgm:spPr/>
    </dgm:pt>
    <dgm:pt modelId="{26E134A1-BBD2-4340-AF74-EBC3EFAC67EE}" type="pres">
      <dgm:prSet presAssocID="{A32BD6FD-CDF6-44AA-85AF-C690FAB39C3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C41E4-A927-4D99-BF2B-638381C19680}" type="pres">
      <dgm:prSet presAssocID="{A32BD6FD-CDF6-44AA-85AF-C690FAB39C3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F50399-470C-435B-9592-A6E57B872407}" srcId="{A32BD6FD-CDF6-44AA-85AF-C690FAB39C32}" destId="{83728E9F-D9AD-4995-A397-CF0B6F230906}" srcOrd="1" destOrd="0" parTransId="{9ECD2080-8339-4197-AB61-5C15CDC867E4}" sibTransId="{37D02563-9A0A-4B62-B684-E29FFC8CAF90}"/>
    <dgm:cxn modelId="{F70BC60A-7EEA-4809-ACCB-35AB097D8F48}" srcId="{A32BD6FD-CDF6-44AA-85AF-C690FAB39C32}" destId="{5F9B5099-7BD2-4306-94F2-E645C116B3DB}" srcOrd="0" destOrd="0" parTransId="{AB4527E2-6109-424B-8620-BD767C40C353}" sibTransId="{BF2AF086-B684-48AF-A0A4-E3626A266937}"/>
    <dgm:cxn modelId="{D03AEB66-BC04-459F-835C-4572B0ED7BF1}" srcId="{A8A13264-9D4B-468C-84F5-3708F68D1B37}" destId="{FDAE236A-3C09-4E56-BDCD-8CF2C2F5C7EA}" srcOrd="0" destOrd="0" parTransId="{18B4CFE6-BC59-46AB-85C3-691629F13563}" sibTransId="{4C95D61C-664B-4BF2-84ED-C7163ECB283F}"/>
    <dgm:cxn modelId="{8AF992BF-EF54-47BA-B36D-C73198E08821}" type="presOf" srcId="{EA4F7323-08B0-4562-9306-4FC0C5D5098F}" destId="{23AB48FC-7C04-4EC9-AD9C-FFF641A7099A}" srcOrd="0" destOrd="2" presId="urn:microsoft.com/office/officeart/2005/8/layout/hList1"/>
    <dgm:cxn modelId="{76AE2F30-6D27-4FAF-A414-F9F5A89E7A1D}" type="presOf" srcId="{A32BD6FD-CDF6-44AA-85AF-C690FAB39C32}" destId="{26E134A1-BBD2-4340-AF74-EBC3EFAC67EE}" srcOrd="0" destOrd="0" presId="urn:microsoft.com/office/officeart/2005/8/layout/hList1"/>
    <dgm:cxn modelId="{2920A212-73DB-4189-9A68-A8DBAB094A1D}" srcId="{A32BD6FD-CDF6-44AA-85AF-C690FAB39C32}" destId="{E73812D4-3021-46B3-B7D9-C476D0A13519}" srcOrd="5" destOrd="0" parTransId="{1F8A18D2-1156-4BED-ABBB-CAE9CD73A0F8}" sibTransId="{37FDF7BB-AF66-48A2-B5F1-2AE2A49BBA3F}"/>
    <dgm:cxn modelId="{E66D088D-72E5-4353-ABB5-225CFDBBFB15}" type="presOf" srcId="{0A98C835-9345-4F99-A1C4-83022670BD08}" destId="{599C41E4-A927-4D99-BF2B-638381C19680}" srcOrd="0" destOrd="2" presId="urn:microsoft.com/office/officeart/2005/8/layout/hList1"/>
    <dgm:cxn modelId="{A8EE08CE-960C-4E69-8BB3-E546FCAC1E14}" srcId="{A32BD6FD-CDF6-44AA-85AF-C690FAB39C32}" destId="{10F1BDC9-2A31-4160-BD3A-EC30F2BF8CCD}" srcOrd="4" destOrd="0" parTransId="{188B1BC4-96CC-458E-9A6A-896896FBD6D1}" sibTransId="{A833C589-DB48-4894-97E8-B09A93E880BD}"/>
    <dgm:cxn modelId="{E5BDF97D-1702-4DC4-8DA8-F20AFC454092}" type="presOf" srcId="{C768861A-B3E3-456B-8F83-24474883A261}" destId="{599C41E4-A927-4D99-BF2B-638381C19680}" srcOrd="0" destOrd="7" presId="urn:microsoft.com/office/officeart/2005/8/layout/hList1"/>
    <dgm:cxn modelId="{708E6094-3BDD-4B52-A91E-EF9337949DFB}" srcId="{A32BD6FD-CDF6-44AA-85AF-C690FAB39C32}" destId="{C768861A-B3E3-456B-8F83-24474883A261}" srcOrd="7" destOrd="0" parTransId="{4E033073-539D-43E2-BEC0-4E11A80B0D3C}" sibTransId="{0E76AA54-0F76-4A1A-94A1-E82C094C72CB}"/>
    <dgm:cxn modelId="{93CDA003-B88A-46FE-B1C4-D090BCB46A3E}" type="presOf" srcId="{72E2FC2E-3159-4ADA-89F5-54B8B72F837B}" destId="{599C41E4-A927-4D99-BF2B-638381C19680}" srcOrd="0" destOrd="6" presId="urn:microsoft.com/office/officeart/2005/8/layout/hList1"/>
    <dgm:cxn modelId="{E52F7DE9-7228-4197-BA99-53E480EC8640}" srcId="{FDAE236A-3C09-4E56-BDCD-8CF2C2F5C7EA}" destId="{0E490725-CEE0-49CD-B8F1-197C11A37017}" srcOrd="3" destOrd="0" parTransId="{5830529D-2E1F-46C7-96E4-2E34A435C3C8}" sibTransId="{7AED71E2-03AD-4871-9325-0050B27D27A4}"/>
    <dgm:cxn modelId="{4CE5ED62-5883-4765-9D23-95E78D33C710}" srcId="{FDAE236A-3C09-4E56-BDCD-8CF2C2F5C7EA}" destId="{D4D67D9C-0E95-4969-AC32-5183DAB5B2F7}" srcOrd="0" destOrd="0" parTransId="{4CBB1D41-36F4-4FE5-A769-8D3D60483E73}" sibTransId="{7BC401C3-A459-4FC0-9F8B-03CB7868B6A7}"/>
    <dgm:cxn modelId="{EC04873B-C1AC-44CF-85C9-F64FF0615078}" type="presOf" srcId="{A8A13264-9D4B-468C-84F5-3708F68D1B37}" destId="{B262B354-B5F2-491A-B77B-BB55123D0AF2}" srcOrd="0" destOrd="0" presId="urn:microsoft.com/office/officeart/2005/8/layout/hList1"/>
    <dgm:cxn modelId="{F814121E-5D4B-4220-8EAE-0DAFCA9E914D}" srcId="{A32BD6FD-CDF6-44AA-85AF-C690FAB39C32}" destId="{D9A4AEF3-AC19-4A37-9B09-72E0C743689D}" srcOrd="3" destOrd="0" parTransId="{156D69A5-8A74-4067-B4B3-874981E20CAD}" sibTransId="{36F54F03-0E20-414F-AE8D-CE2134C92D28}"/>
    <dgm:cxn modelId="{F6D01AB5-2AE7-4C32-BB94-E0D4D0D6051C}" type="presOf" srcId="{E73812D4-3021-46B3-B7D9-C476D0A13519}" destId="{599C41E4-A927-4D99-BF2B-638381C19680}" srcOrd="0" destOrd="5" presId="urn:microsoft.com/office/officeart/2005/8/layout/hList1"/>
    <dgm:cxn modelId="{7FCA0012-4E96-4260-9E7D-36A90502CD06}" type="presOf" srcId="{D9A4AEF3-AC19-4A37-9B09-72E0C743689D}" destId="{599C41E4-A927-4D99-BF2B-638381C19680}" srcOrd="0" destOrd="3" presId="urn:microsoft.com/office/officeart/2005/8/layout/hList1"/>
    <dgm:cxn modelId="{87BAC3EC-23C4-41BA-A575-A85DFB25B323}" type="presOf" srcId="{83728E9F-D9AD-4995-A397-CF0B6F230906}" destId="{599C41E4-A927-4D99-BF2B-638381C19680}" srcOrd="0" destOrd="1" presId="urn:microsoft.com/office/officeart/2005/8/layout/hList1"/>
    <dgm:cxn modelId="{5726D764-8078-4389-A5F3-72429269478D}" srcId="{FDAE236A-3C09-4E56-BDCD-8CF2C2F5C7EA}" destId="{91A7DD1E-5512-4C77-A8F0-29A28E140F31}" srcOrd="1" destOrd="0" parTransId="{02C2E267-EAC3-4717-819D-C189DB459EFF}" sibTransId="{34E891E4-0B91-49F8-9B34-E6F00FE55B14}"/>
    <dgm:cxn modelId="{D2000B8C-F13F-4BEB-8D04-2B49ABB411F0}" type="presOf" srcId="{5F9B5099-7BD2-4306-94F2-E645C116B3DB}" destId="{599C41E4-A927-4D99-BF2B-638381C19680}" srcOrd="0" destOrd="0" presId="urn:microsoft.com/office/officeart/2005/8/layout/hList1"/>
    <dgm:cxn modelId="{702BCA52-90A5-4AB5-964B-A694561B809A}" srcId="{FDAE236A-3C09-4E56-BDCD-8CF2C2F5C7EA}" destId="{EA4F7323-08B0-4562-9306-4FC0C5D5098F}" srcOrd="2" destOrd="0" parTransId="{E9F94FA2-B168-4D7D-B256-508AE19F4170}" sibTransId="{A9E2D9A2-E2E7-4167-AE70-471FC9B3ED96}"/>
    <dgm:cxn modelId="{3C2C223A-08CC-4D6E-B5EF-D47B1DC80616}" srcId="{A32BD6FD-CDF6-44AA-85AF-C690FAB39C32}" destId="{0A98C835-9345-4F99-A1C4-83022670BD08}" srcOrd="2" destOrd="0" parTransId="{C449F8C2-6D62-4B0E-8BAC-9A718E530090}" sibTransId="{B4DB29BA-66AC-41A0-93B6-9EE967192BF6}"/>
    <dgm:cxn modelId="{2F7F342E-2314-4CF7-894A-21B90FDA0059}" type="presOf" srcId="{D4D67D9C-0E95-4969-AC32-5183DAB5B2F7}" destId="{23AB48FC-7C04-4EC9-AD9C-FFF641A7099A}" srcOrd="0" destOrd="0" presId="urn:microsoft.com/office/officeart/2005/8/layout/hList1"/>
    <dgm:cxn modelId="{66801AAF-94E3-4C8A-B458-06873A223427}" type="presOf" srcId="{10F1BDC9-2A31-4160-BD3A-EC30F2BF8CCD}" destId="{599C41E4-A927-4D99-BF2B-638381C19680}" srcOrd="0" destOrd="4" presId="urn:microsoft.com/office/officeart/2005/8/layout/hList1"/>
    <dgm:cxn modelId="{F1915359-224F-4003-84D0-CD17D061455B}" srcId="{A8A13264-9D4B-468C-84F5-3708F68D1B37}" destId="{A32BD6FD-CDF6-44AA-85AF-C690FAB39C32}" srcOrd="1" destOrd="0" parTransId="{30569EBD-4C32-42D7-808D-D7FF889BD3C6}" sibTransId="{E4E45C7F-8427-4766-B370-C2CC66CE8178}"/>
    <dgm:cxn modelId="{CC1B912D-4F81-41C8-B274-91EBEB6D0F6D}" type="presOf" srcId="{FDAE236A-3C09-4E56-BDCD-8CF2C2F5C7EA}" destId="{C171EA46-B0DE-49F5-A1C3-D3AAD90444DF}" srcOrd="0" destOrd="0" presId="urn:microsoft.com/office/officeart/2005/8/layout/hList1"/>
    <dgm:cxn modelId="{C9B3F98B-01BD-45BB-AF4E-E8B725ACA069}" type="presOf" srcId="{91A7DD1E-5512-4C77-A8F0-29A28E140F31}" destId="{23AB48FC-7C04-4EC9-AD9C-FFF641A7099A}" srcOrd="0" destOrd="1" presId="urn:microsoft.com/office/officeart/2005/8/layout/hList1"/>
    <dgm:cxn modelId="{D1B6EC25-4062-4999-BCA2-EAFE6F61D74F}" srcId="{A32BD6FD-CDF6-44AA-85AF-C690FAB39C32}" destId="{72E2FC2E-3159-4ADA-89F5-54B8B72F837B}" srcOrd="6" destOrd="0" parTransId="{64528726-84C0-4D72-ACB2-C598B2296DF9}" sibTransId="{AAD18B32-8775-45E5-8876-730908030496}"/>
    <dgm:cxn modelId="{79191F6F-6DAD-4D4A-B53F-CA6AAECB45FC}" type="presOf" srcId="{0E490725-CEE0-49CD-B8F1-197C11A37017}" destId="{23AB48FC-7C04-4EC9-AD9C-FFF641A7099A}" srcOrd="0" destOrd="3" presId="urn:microsoft.com/office/officeart/2005/8/layout/hList1"/>
    <dgm:cxn modelId="{6DAB46CE-8926-41DE-AAA7-DE2DED1159A1}" type="presParOf" srcId="{B262B354-B5F2-491A-B77B-BB55123D0AF2}" destId="{D8318140-59B7-4800-8093-D572FDAF13C0}" srcOrd="0" destOrd="0" presId="urn:microsoft.com/office/officeart/2005/8/layout/hList1"/>
    <dgm:cxn modelId="{FD35DF1A-4ACD-4008-99DF-9DD6F8E33DDB}" type="presParOf" srcId="{D8318140-59B7-4800-8093-D572FDAF13C0}" destId="{C171EA46-B0DE-49F5-A1C3-D3AAD90444DF}" srcOrd="0" destOrd="0" presId="urn:microsoft.com/office/officeart/2005/8/layout/hList1"/>
    <dgm:cxn modelId="{E8067D85-33E0-4614-BB2E-753C43E5BE92}" type="presParOf" srcId="{D8318140-59B7-4800-8093-D572FDAF13C0}" destId="{23AB48FC-7C04-4EC9-AD9C-FFF641A7099A}" srcOrd="1" destOrd="0" presId="urn:microsoft.com/office/officeart/2005/8/layout/hList1"/>
    <dgm:cxn modelId="{495285CF-875F-4C44-9469-F6D4D13218C5}" type="presParOf" srcId="{B262B354-B5F2-491A-B77B-BB55123D0AF2}" destId="{8CB06A04-7736-43B3-A10A-2926C08E07D2}" srcOrd="1" destOrd="0" presId="urn:microsoft.com/office/officeart/2005/8/layout/hList1"/>
    <dgm:cxn modelId="{CE461243-0475-42D7-A9CE-DE648024FE2C}" type="presParOf" srcId="{B262B354-B5F2-491A-B77B-BB55123D0AF2}" destId="{1F8509AD-60CF-4760-81AA-D19A37462706}" srcOrd="2" destOrd="0" presId="urn:microsoft.com/office/officeart/2005/8/layout/hList1"/>
    <dgm:cxn modelId="{F3FB0717-D770-4951-B277-8990D66FA986}" type="presParOf" srcId="{1F8509AD-60CF-4760-81AA-D19A37462706}" destId="{26E134A1-BBD2-4340-AF74-EBC3EFAC67EE}" srcOrd="0" destOrd="0" presId="urn:microsoft.com/office/officeart/2005/8/layout/hList1"/>
    <dgm:cxn modelId="{371CD726-710F-40C9-8D28-571CDFB85271}" type="presParOf" srcId="{1F8509AD-60CF-4760-81AA-D19A37462706}" destId="{599C41E4-A927-4D99-BF2B-638381C1968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9B75C6-A7D1-4B1A-A734-606C74A14427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ECC57E93-3BA5-47EE-821F-F6DF888690D5}">
      <dgm:prSet phldrT="[Текст]"/>
      <dgm:spPr/>
      <dgm:t>
        <a:bodyPr/>
        <a:lstStyle/>
        <a:p>
          <a:pPr algn="l"/>
          <a:r>
            <a:rPr lang="ru-RU" dirty="0" smtClean="0"/>
            <a:t>1)Жесткое соблюдение интересов родителей, </a:t>
          </a:r>
        </a:p>
        <a:p>
          <a:pPr algn="l"/>
          <a:r>
            <a:rPr lang="ru-RU" dirty="0" smtClean="0"/>
            <a:t>2)Беспрекословная власть старших, </a:t>
          </a:r>
        </a:p>
        <a:p>
          <a:pPr algn="l"/>
          <a:r>
            <a:rPr lang="ru-RU" dirty="0" smtClean="0"/>
            <a:t>3)</a:t>
          </a:r>
          <a:r>
            <a:rPr lang="ru-RU" dirty="0" err="1" smtClean="0"/>
            <a:t>Подчинениие</a:t>
          </a:r>
          <a:r>
            <a:rPr lang="ru-RU" dirty="0" smtClean="0"/>
            <a:t> воле родителей. </a:t>
          </a:r>
        </a:p>
        <a:p>
          <a:pPr algn="l"/>
          <a:r>
            <a:rPr lang="ru-RU" dirty="0" smtClean="0"/>
            <a:t>4)Игнорируются права и свободы личности, индивидуальные особенности ребенка, проявление инициативы "снизу", подавляет самостоятельность человека. </a:t>
          </a:r>
          <a:endParaRPr lang="ru-RU" dirty="0"/>
        </a:p>
      </dgm:t>
    </dgm:pt>
    <dgm:pt modelId="{7908CAC2-3B3E-4909-987A-845AF9AB81B5}" type="parTrans" cxnId="{DC192D88-9972-40D0-B722-26FD6B4E501E}">
      <dgm:prSet/>
      <dgm:spPr/>
      <dgm:t>
        <a:bodyPr/>
        <a:lstStyle/>
        <a:p>
          <a:pPr algn="l"/>
          <a:endParaRPr lang="ru-RU"/>
        </a:p>
      </dgm:t>
    </dgm:pt>
    <dgm:pt modelId="{AA41A5BF-230A-4138-A331-A94D479A30ED}" type="sibTrans" cxnId="{DC192D88-9972-40D0-B722-26FD6B4E501E}">
      <dgm:prSet/>
      <dgm:spPr/>
      <dgm:t>
        <a:bodyPr/>
        <a:lstStyle/>
        <a:p>
          <a:pPr algn="l"/>
          <a:endParaRPr lang="ru-RU"/>
        </a:p>
      </dgm:t>
    </dgm:pt>
    <dgm:pt modelId="{3260EC34-DC81-483C-9467-85CB3BF7E1A3}">
      <dgm:prSet phldrT="[Текст]"/>
      <dgm:spPr/>
      <dgm:t>
        <a:bodyPr/>
        <a:lstStyle/>
        <a:p>
          <a:pPr algn="l"/>
          <a:r>
            <a:rPr lang="ru-RU" dirty="0" smtClean="0"/>
            <a:t>1) Большая дозволенность по отношению к спонтанным желаниям ребенка;</a:t>
          </a:r>
        </a:p>
        <a:p>
          <a:pPr algn="l"/>
          <a:r>
            <a:rPr lang="ru-RU" dirty="0" smtClean="0"/>
            <a:t> 2) Более свободное выражением любви и привязанности к детям со стороны родителей; </a:t>
          </a:r>
        </a:p>
        <a:p>
          <a:pPr algn="l"/>
          <a:r>
            <a:rPr lang="ru-RU" dirty="0" smtClean="0"/>
            <a:t>3) Увеличение роли психологических методов воздействия и уменьшение или полное устранением физических наказаний, брани или угроз.</a:t>
          </a:r>
          <a:endParaRPr lang="ru-RU" dirty="0"/>
        </a:p>
      </dgm:t>
    </dgm:pt>
    <dgm:pt modelId="{F926D902-1D59-4495-A31A-B52435378A62}" type="parTrans" cxnId="{7091ADE6-63CA-4051-A70E-E1B1351D8A41}">
      <dgm:prSet/>
      <dgm:spPr/>
      <dgm:t>
        <a:bodyPr/>
        <a:lstStyle/>
        <a:p>
          <a:pPr algn="l"/>
          <a:endParaRPr lang="ru-RU"/>
        </a:p>
      </dgm:t>
    </dgm:pt>
    <dgm:pt modelId="{6C059CD8-D952-4FFC-A951-1A5E7D2C5E66}" type="sibTrans" cxnId="{7091ADE6-63CA-4051-A70E-E1B1351D8A41}">
      <dgm:prSet/>
      <dgm:spPr/>
      <dgm:t>
        <a:bodyPr/>
        <a:lstStyle/>
        <a:p>
          <a:pPr algn="l"/>
          <a:endParaRPr lang="ru-RU"/>
        </a:p>
      </dgm:t>
    </dgm:pt>
    <dgm:pt modelId="{502C104D-ACF3-4314-B078-D9080D4D87E4}">
      <dgm:prSet phldrT="[Текст]"/>
      <dgm:spPr/>
      <dgm:t>
        <a:bodyPr/>
        <a:lstStyle/>
        <a:p>
          <a:pPr algn="l"/>
          <a:endParaRPr lang="ru-RU" dirty="0"/>
        </a:p>
      </dgm:t>
    </dgm:pt>
    <dgm:pt modelId="{DB09FB37-C272-484B-90B9-BAB3EDFC53D3}" type="parTrans" cxnId="{AC298229-2C99-40A0-825D-8EFFEF24EB04}">
      <dgm:prSet/>
      <dgm:spPr/>
      <dgm:t>
        <a:bodyPr/>
        <a:lstStyle/>
        <a:p>
          <a:pPr algn="l"/>
          <a:endParaRPr lang="ru-RU"/>
        </a:p>
      </dgm:t>
    </dgm:pt>
    <dgm:pt modelId="{5194D2C1-FFE2-4548-9B59-67F060147AC2}" type="sibTrans" cxnId="{AC298229-2C99-40A0-825D-8EFFEF24EB04}">
      <dgm:prSet/>
      <dgm:spPr/>
      <dgm:t>
        <a:bodyPr/>
        <a:lstStyle/>
        <a:p>
          <a:pPr algn="l"/>
          <a:endParaRPr lang="ru-RU"/>
        </a:p>
      </dgm:t>
    </dgm:pt>
    <dgm:pt modelId="{EE2E7B39-C998-4C71-A0A9-EBD4298C2368}" type="pres">
      <dgm:prSet presAssocID="{6F9B75C6-A7D1-4B1A-A734-606C74A14427}" presName="Name0" presStyleCnt="0">
        <dgm:presLayoutVars>
          <dgm:dir/>
          <dgm:resizeHandles val="exact"/>
        </dgm:presLayoutVars>
      </dgm:prSet>
      <dgm:spPr/>
    </dgm:pt>
    <dgm:pt modelId="{D6742E52-57B0-4DFC-AF74-FB78F4821B09}" type="pres">
      <dgm:prSet presAssocID="{6F9B75C6-A7D1-4B1A-A734-606C74A14427}" presName="bkgdShp" presStyleLbl="alignAccFollowNode1" presStyleIdx="0" presStyleCnt="1"/>
      <dgm:spPr/>
    </dgm:pt>
    <dgm:pt modelId="{7D72D77E-E4EB-49A9-ACD6-BC02BDF6FA5C}" type="pres">
      <dgm:prSet presAssocID="{6F9B75C6-A7D1-4B1A-A734-606C74A14427}" presName="linComp" presStyleCnt="0"/>
      <dgm:spPr/>
    </dgm:pt>
    <dgm:pt modelId="{E9A43C73-1E6C-4EE1-B571-47EE492F6C7D}" type="pres">
      <dgm:prSet presAssocID="{ECC57E93-3BA5-47EE-821F-F6DF888690D5}" presName="compNode" presStyleCnt="0"/>
      <dgm:spPr/>
    </dgm:pt>
    <dgm:pt modelId="{755D0418-5733-4840-8652-8C47221D0B79}" type="pres">
      <dgm:prSet presAssocID="{ECC57E93-3BA5-47EE-821F-F6DF888690D5}" presName="node" presStyleLbl="node1" presStyleIdx="0" presStyleCnt="2" custLinFactNeighborX="-583" custLinFactNeighborY="-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C819F-887F-4DE8-B3D7-DAD6EB5FEFA7}" type="pres">
      <dgm:prSet presAssocID="{ECC57E93-3BA5-47EE-821F-F6DF888690D5}" presName="invisiNode" presStyleLbl="node1" presStyleIdx="0" presStyleCnt="2"/>
      <dgm:spPr/>
    </dgm:pt>
    <dgm:pt modelId="{34E22047-FB43-4135-95D4-F5BF1E5817CC}" type="pres">
      <dgm:prSet presAssocID="{ECC57E93-3BA5-47EE-821F-F6DF888690D5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F9C54FFF-5049-479B-8CB1-339021F9FB80}" type="pres">
      <dgm:prSet presAssocID="{AA41A5BF-230A-4138-A331-A94D479A30ED}" presName="sibTrans" presStyleLbl="sibTrans2D1" presStyleIdx="0" presStyleCnt="0"/>
      <dgm:spPr/>
    </dgm:pt>
    <dgm:pt modelId="{56E636F7-D2F6-455F-BFB5-EA661CB8A290}" type="pres">
      <dgm:prSet presAssocID="{3260EC34-DC81-483C-9467-85CB3BF7E1A3}" presName="compNode" presStyleCnt="0"/>
      <dgm:spPr/>
    </dgm:pt>
    <dgm:pt modelId="{DC966431-A251-4D36-8F22-261CAB57E230}" type="pres">
      <dgm:prSet presAssocID="{3260EC34-DC81-483C-9467-85CB3BF7E1A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07357-2807-4012-9775-5998EBFEDFEF}" type="pres">
      <dgm:prSet presAssocID="{3260EC34-DC81-483C-9467-85CB3BF7E1A3}" presName="invisiNode" presStyleLbl="node1" presStyleIdx="1" presStyleCnt="2"/>
      <dgm:spPr/>
    </dgm:pt>
    <dgm:pt modelId="{352BDBCF-88B6-4535-A581-1B59839997E8}" type="pres">
      <dgm:prSet presAssocID="{3260EC34-DC81-483C-9467-85CB3BF7E1A3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</dgm:spPr>
    </dgm:pt>
  </dgm:ptLst>
  <dgm:cxnLst>
    <dgm:cxn modelId="{0E9A1CC8-16E7-4CB8-8DE4-2BA984CCAF01}" type="presOf" srcId="{3260EC34-DC81-483C-9467-85CB3BF7E1A3}" destId="{DC966431-A251-4D36-8F22-261CAB57E230}" srcOrd="0" destOrd="0" presId="urn:microsoft.com/office/officeart/2005/8/layout/pList2"/>
    <dgm:cxn modelId="{504487CD-CF8A-4828-A15A-00DA7A1DD8A1}" type="presOf" srcId="{AA41A5BF-230A-4138-A331-A94D479A30ED}" destId="{F9C54FFF-5049-479B-8CB1-339021F9FB80}" srcOrd="0" destOrd="0" presId="urn:microsoft.com/office/officeart/2005/8/layout/pList2"/>
    <dgm:cxn modelId="{BF12F09B-19E4-4DB3-8DD4-C247D4417202}" type="presOf" srcId="{502C104D-ACF3-4314-B078-D9080D4D87E4}" destId="{DC966431-A251-4D36-8F22-261CAB57E230}" srcOrd="0" destOrd="1" presId="urn:microsoft.com/office/officeart/2005/8/layout/pList2"/>
    <dgm:cxn modelId="{1EA7EA67-A53D-40FF-AAB9-7680BAF36E73}" type="presOf" srcId="{6F9B75C6-A7D1-4B1A-A734-606C74A14427}" destId="{EE2E7B39-C998-4C71-A0A9-EBD4298C2368}" srcOrd="0" destOrd="0" presId="urn:microsoft.com/office/officeart/2005/8/layout/pList2"/>
    <dgm:cxn modelId="{AC298229-2C99-40A0-825D-8EFFEF24EB04}" srcId="{3260EC34-DC81-483C-9467-85CB3BF7E1A3}" destId="{502C104D-ACF3-4314-B078-D9080D4D87E4}" srcOrd="0" destOrd="0" parTransId="{DB09FB37-C272-484B-90B9-BAB3EDFC53D3}" sibTransId="{5194D2C1-FFE2-4548-9B59-67F060147AC2}"/>
    <dgm:cxn modelId="{7091ADE6-63CA-4051-A70E-E1B1351D8A41}" srcId="{6F9B75C6-A7D1-4B1A-A734-606C74A14427}" destId="{3260EC34-DC81-483C-9467-85CB3BF7E1A3}" srcOrd="1" destOrd="0" parTransId="{F926D902-1D59-4495-A31A-B52435378A62}" sibTransId="{6C059CD8-D952-4FFC-A951-1A5E7D2C5E66}"/>
    <dgm:cxn modelId="{DC192D88-9972-40D0-B722-26FD6B4E501E}" srcId="{6F9B75C6-A7D1-4B1A-A734-606C74A14427}" destId="{ECC57E93-3BA5-47EE-821F-F6DF888690D5}" srcOrd="0" destOrd="0" parTransId="{7908CAC2-3B3E-4909-987A-845AF9AB81B5}" sibTransId="{AA41A5BF-230A-4138-A331-A94D479A30ED}"/>
    <dgm:cxn modelId="{3E6CD406-5D86-4BD6-AA97-08C32DF8B97B}" type="presOf" srcId="{ECC57E93-3BA5-47EE-821F-F6DF888690D5}" destId="{755D0418-5733-4840-8652-8C47221D0B79}" srcOrd="0" destOrd="0" presId="urn:microsoft.com/office/officeart/2005/8/layout/pList2"/>
    <dgm:cxn modelId="{C508B388-2108-43CF-945A-64EFE190FD3D}" type="presParOf" srcId="{EE2E7B39-C998-4C71-A0A9-EBD4298C2368}" destId="{D6742E52-57B0-4DFC-AF74-FB78F4821B09}" srcOrd="0" destOrd="0" presId="urn:microsoft.com/office/officeart/2005/8/layout/pList2"/>
    <dgm:cxn modelId="{EE987CD2-5D6C-49F5-A9B8-FB68541F323A}" type="presParOf" srcId="{EE2E7B39-C998-4C71-A0A9-EBD4298C2368}" destId="{7D72D77E-E4EB-49A9-ACD6-BC02BDF6FA5C}" srcOrd="1" destOrd="0" presId="urn:microsoft.com/office/officeart/2005/8/layout/pList2"/>
    <dgm:cxn modelId="{B7E5F5B2-9763-4EB9-93EA-2DD248052727}" type="presParOf" srcId="{7D72D77E-E4EB-49A9-ACD6-BC02BDF6FA5C}" destId="{E9A43C73-1E6C-4EE1-B571-47EE492F6C7D}" srcOrd="0" destOrd="0" presId="urn:microsoft.com/office/officeart/2005/8/layout/pList2"/>
    <dgm:cxn modelId="{2557E4AF-F5E4-45AB-9B87-E841B04E3D3C}" type="presParOf" srcId="{E9A43C73-1E6C-4EE1-B571-47EE492F6C7D}" destId="{755D0418-5733-4840-8652-8C47221D0B79}" srcOrd="0" destOrd="0" presId="urn:microsoft.com/office/officeart/2005/8/layout/pList2"/>
    <dgm:cxn modelId="{18F19D5F-7FAE-4F79-A655-9EFDBFF03B64}" type="presParOf" srcId="{E9A43C73-1E6C-4EE1-B571-47EE492F6C7D}" destId="{FD8C819F-887F-4DE8-B3D7-DAD6EB5FEFA7}" srcOrd="1" destOrd="0" presId="urn:microsoft.com/office/officeart/2005/8/layout/pList2"/>
    <dgm:cxn modelId="{FFB7208C-6E22-4A49-916E-9473EB8F55D9}" type="presParOf" srcId="{E9A43C73-1E6C-4EE1-B571-47EE492F6C7D}" destId="{34E22047-FB43-4135-95D4-F5BF1E5817CC}" srcOrd="2" destOrd="0" presId="urn:microsoft.com/office/officeart/2005/8/layout/pList2"/>
    <dgm:cxn modelId="{E395A9FA-FADE-44E4-ACE9-1A87F72E6BD3}" type="presParOf" srcId="{7D72D77E-E4EB-49A9-ACD6-BC02BDF6FA5C}" destId="{F9C54FFF-5049-479B-8CB1-339021F9FB80}" srcOrd="1" destOrd="0" presId="urn:microsoft.com/office/officeart/2005/8/layout/pList2"/>
    <dgm:cxn modelId="{4569A03B-E2DE-47EB-9DBD-6A7007098606}" type="presParOf" srcId="{7D72D77E-E4EB-49A9-ACD6-BC02BDF6FA5C}" destId="{56E636F7-D2F6-455F-BFB5-EA661CB8A290}" srcOrd="2" destOrd="0" presId="urn:microsoft.com/office/officeart/2005/8/layout/pList2"/>
    <dgm:cxn modelId="{19BCEC96-C739-4739-B1A4-708B938B3817}" type="presParOf" srcId="{56E636F7-D2F6-455F-BFB5-EA661CB8A290}" destId="{DC966431-A251-4D36-8F22-261CAB57E230}" srcOrd="0" destOrd="0" presId="urn:microsoft.com/office/officeart/2005/8/layout/pList2"/>
    <dgm:cxn modelId="{0D27E1C8-183E-4030-A1EF-88EEB0C6F2DB}" type="presParOf" srcId="{56E636F7-D2F6-455F-BFB5-EA661CB8A290}" destId="{09907357-2807-4012-9775-5998EBFEDFEF}" srcOrd="1" destOrd="0" presId="urn:microsoft.com/office/officeart/2005/8/layout/pList2"/>
    <dgm:cxn modelId="{02984582-FCC6-4D93-8B59-52C34F0440A7}" type="presParOf" srcId="{56E636F7-D2F6-455F-BFB5-EA661CB8A290}" destId="{352BDBCF-88B6-4535-A581-1B59839997E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1B78E-9DC4-4294-9859-AA636B85AC9F}">
      <dsp:nvSpPr>
        <dsp:cNvPr id="0" name=""/>
        <dsp:cNvSpPr/>
      </dsp:nvSpPr>
      <dsp:spPr>
        <a:xfrm>
          <a:off x="0" y="52806"/>
          <a:ext cx="8208912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Гармоничный тип семейных отношений</a:t>
          </a:r>
          <a:endParaRPr lang="ru-RU" sz="2100" kern="1200" dirty="0"/>
        </a:p>
      </dsp:txBody>
      <dsp:txXfrm>
        <a:off x="24588" y="77394"/>
        <a:ext cx="8159736" cy="454509"/>
      </dsp:txXfrm>
    </dsp:sp>
    <dsp:sp modelId="{09599404-B4C8-4549-B777-009983659107}">
      <dsp:nvSpPr>
        <dsp:cNvPr id="0" name=""/>
        <dsp:cNvSpPr/>
      </dsp:nvSpPr>
      <dsp:spPr>
        <a:xfrm>
          <a:off x="0" y="556491"/>
          <a:ext cx="8208912" cy="73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подвижное равновесие, проявляющееся в оформлении психологических ролей каждого члена семьи, формировании семейного “Мы”, способности членов семьи разрешать противоречия.</a:t>
          </a:r>
          <a:endParaRPr lang="ru-RU" sz="1600" kern="1200" dirty="0"/>
        </a:p>
      </dsp:txBody>
      <dsp:txXfrm>
        <a:off x="0" y="556491"/>
        <a:ext cx="8208912" cy="738990"/>
      </dsp:txXfrm>
    </dsp:sp>
    <dsp:sp modelId="{7AB2903C-6596-4F28-B2ED-F15C4120F033}">
      <dsp:nvSpPr>
        <dsp:cNvPr id="0" name=""/>
        <dsp:cNvSpPr/>
      </dsp:nvSpPr>
      <dsp:spPr>
        <a:xfrm>
          <a:off x="0" y="1295481"/>
          <a:ext cx="8208912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Дисгармоничный тип семейных отношений</a:t>
          </a:r>
          <a:endParaRPr lang="ru-RU" sz="2100" kern="1200" dirty="0"/>
        </a:p>
      </dsp:txBody>
      <dsp:txXfrm>
        <a:off x="24588" y="1320069"/>
        <a:ext cx="8159736" cy="454509"/>
      </dsp:txXfrm>
    </dsp:sp>
    <dsp:sp modelId="{470CDFB5-CB71-4591-9B2B-FFACDCEA1EB4}">
      <dsp:nvSpPr>
        <dsp:cNvPr id="0" name=""/>
        <dsp:cNvSpPr/>
      </dsp:nvSpPr>
      <dsp:spPr>
        <a:xfrm>
          <a:off x="0" y="1799166"/>
          <a:ext cx="8208912" cy="956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это негативный характер супружеских отношений, выражающийся в конфликтном взаимодействии супругов. Уровень психологического напряжения в такой семье имеет тенденцию к нарастанию, приводя к невротическим реакциям ее членов, возникновению чувства постоянного беспокойства у детей.</a:t>
          </a:r>
          <a:endParaRPr lang="ru-RU" sz="1600" kern="1200" dirty="0"/>
        </a:p>
      </dsp:txBody>
      <dsp:txXfrm>
        <a:off x="0" y="1799166"/>
        <a:ext cx="8208912" cy="956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71EA46-B0DE-49F5-A1C3-D3AAD90444DF}">
      <dsp:nvSpPr>
        <dsp:cNvPr id="0" name=""/>
        <dsp:cNvSpPr/>
      </dsp:nvSpPr>
      <dsp:spPr>
        <a:xfrm>
          <a:off x="42" y="22989"/>
          <a:ext cx="4088027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Личностные факторы родителей</a:t>
          </a:r>
          <a:endParaRPr lang="ru-RU" sz="2000" kern="1200" dirty="0"/>
        </a:p>
      </dsp:txBody>
      <dsp:txXfrm>
        <a:off x="42" y="22989"/>
        <a:ext cx="4088027" cy="576000"/>
      </dsp:txXfrm>
    </dsp:sp>
    <dsp:sp modelId="{23AB48FC-7C04-4EC9-AD9C-FFF641A7099A}">
      <dsp:nvSpPr>
        <dsp:cNvPr id="0" name=""/>
        <dsp:cNvSpPr/>
      </dsp:nvSpPr>
      <dsp:spPr>
        <a:xfrm>
          <a:off x="42" y="598989"/>
          <a:ext cx="4088027" cy="3122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консервативный способ мышления,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smtClean="0">
              <a:latin typeface="+mj-lt"/>
            </a:rPr>
            <a:t>приверженность устаревшим правилам поведения и вредным привычкам (употребление алкоголя и т.д.), </a:t>
          </a:r>
          <a:endParaRPr lang="ru-RU" sz="2000" kern="1200" dirty="0" smtClean="0"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smtClean="0">
              <a:latin typeface="+mj-lt"/>
            </a:rPr>
            <a:t>авторитарность суждений, </a:t>
          </a:r>
          <a:endParaRPr lang="ru-RU" sz="2000" kern="1200" dirty="0" smtClean="0"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ортодоксальность убеждений и т.п. </a:t>
          </a:r>
          <a:endParaRPr lang="ru-RU" sz="2000" kern="1200" dirty="0"/>
        </a:p>
      </dsp:txBody>
      <dsp:txXfrm>
        <a:off x="42" y="598989"/>
        <a:ext cx="4088027" cy="3122437"/>
      </dsp:txXfrm>
    </dsp:sp>
    <dsp:sp modelId="{26E134A1-BBD2-4340-AF74-EBC3EFAC67EE}">
      <dsp:nvSpPr>
        <dsp:cNvPr id="0" name=""/>
        <dsp:cNvSpPr/>
      </dsp:nvSpPr>
      <dsp:spPr>
        <a:xfrm>
          <a:off x="4660393" y="22989"/>
          <a:ext cx="4088027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Личностные факторы детей</a:t>
          </a:r>
          <a:endParaRPr lang="ru-RU" sz="2000" kern="1200" dirty="0"/>
        </a:p>
      </dsp:txBody>
      <dsp:txXfrm>
        <a:off x="4660393" y="22989"/>
        <a:ext cx="4088027" cy="576000"/>
      </dsp:txXfrm>
    </dsp:sp>
    <dsp:sp modelId="{599C41E4-A927-4D99-BF2B-638381C19680}">
      <dsp:nvSpPr>
        <dsp:cNvPr id="0" name=""/>
        <dsp:cNvSpPr/>
      </dsp:nvSpPr>
      <dsp:spPr>
        <a:xfrm>
          <a:off x="4660393" y="598989"/>
          <a:ext cx="4088027" cy="31224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низкая успеваемость,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нарушения правил поведения,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игнорирование рекомендаций родителей,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непослушание,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 упрямство,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эгоизм и эгоцентризм,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самоуверенность,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+mj-lt"/>
            </a:rPr>
            <a:t>леность</a:t>
          </a:r>
          <a:endParaRPr lang="ru-RU" sz="2000" kern="1200" dirty="0"/>
        </a:p>
      </dsp:txBody>
      <dsp:txXfrm>
        <a:off x="4660393" y="598989"/>
        <a:ext cx="4088027" cy="3122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42E52-57B0-4DFC-AF74-FB78F4821B09}">
      <dsp:nvSpPr>
        <dsp:cNvPr id="0" name=""/>
        <dsp:cNvSpPr/>
      </dsp:nvSpPr>
      <dsp:spPr>
        <a:xfrm>
          <a:off x="0" y="0"/>
          <a:ext cx="8229600" cy="22217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22047-FB43-4135-95D4-F5BF1E5817CC}">
      <dsp:nvSpPr>
        <dsp:cNvPr id="0" name=""/>
        <dsp:cNvSpPr/>
      </dsp:nvSpPr>
      <dsp:spPr>
        <a:xfrm>
          <a:off x="247832" y="296227"/>
          <a:ext cx="3682826" cy="16292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D0418-5733-4840-8652-8C47221D0B79}">
      <dsp:nvSpPr>
        <dsp:cNvPr id="0" name=""/>
        <dsp:cNvSpPr/>
      </dsp:nvSpPr>
      <dsp:spPr>
        <a:xfrm rot="10800000">
          <a:off x="226361" y="2209812"/>
          <a:ext cx="3682826" cy="271541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1)Жесткое соблюдение интересов родителей,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2)Беспрекословная власть старших,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3)</a:t>
          </a:r>
          <a:r>
            <a:rPr lang="ru-RU" sz="1400" kern="1200" dirty="0" err="1" smtClean="0"/>
            <a:t>Подчинениие</a:t>
          </a:r>
          <a:r>
            <a:rPr lang="ru-RU" sz="1400" kern="1200" dirty="0" smtClean="0"/>
            <a:t> воле родителей.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4)Игнорируются права и свободы личности, индивидуальные особенности ребенка, проявление инициативы "снизу", подавляет самостоятельность человека. </a:t>
          </a:r>
          <a:endParaRPr lang="ru-RU" sz="1400" kern="1200" dirty="0"/>
        </a:p>
      </dsp:txBody>
      <dsp:txXfrm rot="10800000">
        <a:off x="309869" y="2209812"/>
        <a:ext cx="3515810" cy="2631910"/>
      </dsp:txXfrm>
    </dsp:sp>
    <dsp:sp modelId="{352BDBCF-88B6-4535-A581-1B59839997E8}">
      <dsp:nvSpPr>
        <dsp:cNvPr id="0" name=""/>
        <dsp:cNvSpPr/>
      </dsp:nvSpPr>
      <dsp:spPr>
        <a:xfrm>
          <a:off x="4298941" y="296227"/>
          <a:ext cx="3682826" cy="16292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66431-A251-4D36-8F22-261CAB57E230}">
      <dsp:nvSpPr>
        <dsp:cNvPr id="0" name=""/>
        <dsp:cNvSpPr/>
      </dsp:nvSpPr>
      <dsp:spPr>
        <a:xfrm rot="10800000">
          <a:off x="4298941" y="2221706"/>
          <a:ext cx="3682826" cy="271541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1) Большая дозволенность по отношению к спонтанным желаниям ребенка;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2) Более свободное выражением любви и привязанности к детям со стороны родителей;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3) Увеличение роли психологических методов воздействия и уменьшение или полное устранением физических наказаний, брани или угроз.</a:t>
          </a:r>
          <a:endParaRPr lang="ru-RU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 rot="10800000">
        <a:off x="4382449" y="2221706"/>
        <a:ext cx="3515810" cy="2631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85F97-DAEA-4F53-8479-82EC9D2A2FA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B699B-8526-4402-A1B9-D465E8AF9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Долларизация</a:t>
            </a:r>
            <a:r>
              <a:rPr lang="ru-RU" baseline="0" dirty="0" smtClean="0"/>
              <a:t> платежей: замещение валют и модель </a:t>
            </a:r>
            <a:r>
              <a:rPr lang="ru-RU" baseline="0" dirty="0" err="1" smtClean="0"/>
              <a:t>Баумоля-Тобина</a:t>
            </a:r>
            <a:endParaRPr lang="ru-RU" baseline="0" dirty="0" smtClean="0"/>
          </a:p>
          <a:p>
            <a:r>
              <a:rPr lang="ru-RU" baseline="0" dirty="0" smtClean="0"/>
              <a:t>Модель </a:t>
            </a:r>
            <a:r>
              <a:rPr lang="ru-RU" baseline="0" dirty="0" err="1" smtClean="0"/>
              <a:t>трансакционного</a:t>
            </a:r>
            <a:r>
              <a:rPr lang="ru-RU" baseline="0" dirty="0" smtClean="0"/>
              <a:t> спроса и другие аспекты замещения валют</a:t>
            </a:r>
          </a:p>
          <a:p>
            <a:r>
              <a:rPr lang="ru-RU" baseline="0" dirty="0" smtClean="0"/>
              <a:t>Некоторые аспекты </a:t>
            </a:r>
            <a:r>
              <a:rPr lang="ru-RU" baseline="0" dirty="0" err="1" smtClean="0"/>
              <a:t>долларизации</a:t>
            </a:r>
            <a:r>
              <a:rPr lang="ru-RU" baseline="0" dirty="0" smtClean="0"/>
              <a:t> платежей: замещение валют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Некоторые аспекты </a:t>
            </a:r>
            <a:r>
              <a:rPr lang="ru-RU" baseline="0" dirty="0" err="1" smtClean="0"/>
              <a:t>долларизации</a:t>
            </a:r>
            <a:r>
              <a:rPr lang="ru-RU" baseline="0" dirty="0" smtClean="0"/>
              <a:t> платежей. Замещение валют и модель </a:t>
            </a:r>
            <a:r>
              <a:rPr lang="ru-RU" baseline="0" dirty="0" err="1" smtClean="0"/>
              <a:t>Баумоля-Тобина</a:t>
            </a:r>
            <a:r>
              <a:rPr lang="ru-RU" baseline="0" dirty="0" smtClean="0"/>
              <a:t> </a:t>
            </a: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B699B-8526-4402-A1B9-D465E8AF94D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96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A1B628-1DCC-43C8-8B75-0224E6189367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961D40-7410-45B0-AFB5-01FFFCF9315F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717032"/>
            <a:ext cx="8424936" cy="1793167"/>
          </a:xfrm>
        </p:spPr>
        <p:txBody>
          <a:bodyPr>
            <a:normAutofit/>
          </a:bodyPr>
          <a:lstStyle/>
          <a:p>
            <a:pPr lvl="0" algn="l"/>
            <a:r>
              <a:rPr lang="ru-RU" dirty="0"/>
              <a:t>Конфликты </a:t>
            </a:r>
            <a:r>
              <a:rPr lang="ru-RU" dirty="0" smtClean="0"/>
              <a:t>родителей  </a:t>
            </a:r>
            <a:r>
              <a:rPr lang="ru-RU" dirty="0"/>
              <a:t>и подростков: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причины</a:t>
            </a:r>
            <a:r>
              <a:rPr lang="ru-RU" dirty="0"/>
              <a:t>, содержание и функции.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908720"/>
            <a:ext cx="6400800" cy="1752600"/>
          </a:xfrm>
        </p:spPr>
        <p:txBody>
          <a:bodyPr/>
          <a:lstStyle/>
          <a:p>
            <a:r>
              <a:rPr lang="ru-RU" i="1" dirty="0" smtClean="0"/>
              <a:t>Страх за ребенка – это больше, чем страх за свою жизнь. Это страх за бессмертие</a:t>
            </a:r>
          </a:p>
          <a:p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522920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Выполнила:  </a:t>
            </a:r>
            <a:r>
              <a:rPr lang="ru-RU" dirty="0" err="1" smtClean="0">
                <a:latin typeface="+mj-lt"/>
              </a:rPr>
              <a:t>Садыгова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Натаван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1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Направления </a:t>
            </a:r>
            <a:r>
              <a:rPr lang="ru-RU" dirty="0"/>
              <a:t>профилактики </a:t>
            </a:r>
            <a:r>
              <a:rPr lang="ru-RU" dirty="0" smtClean="0"/>
              <a:t>конфликтов: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Повышение педагогической культуры родителей, позволяющей учитывать возрастные психологические особенности детей, их эмоциональные состояния.</a:t>
            </a:r>
          </a:p>
          <a:p>
            <a:r>
              <a:rPr lang="ru-RU" dirty="0"/>
              <a:t>2. Организация семьи на коллективных началах. Общие перспективы, определенные трудовые обязанности, традиции взаимопомощи, совместные увлечения служат основой выявления и разрешения возникающих противоречий.</a:t>
            </a:r>
          </a:p>
          <a:p>
            <a:r>
              <a:rPr lang="ru-RU" dirty="0"/>
              <a:t>3. Подкрепление словесных требований обстоятельствами воспитательного процесса.</a:t>
            </a:r>
          </a:p>
          <a:p>
            <a:r>
              <a:rPr lang="ru-RU" dirty="0"/>
              <a:t>4. Интерес к внутреннему миру детей, их заботам и увлечениям.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30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99392"/>
            <a:ext cx="10581989" cy="7148722"/>
          </a:xfrm>
        </p:spPr>
      </p:pic>
    </p:spTree>
    <p:extLst>
      <p:ext uri="{BB962C8B-B14F-4D97-AF65-F5344CB8AC3E}">
        <p14:creationId xmlns:p14="http://schemas.microsoft.com/office/powerpoint/2010/main" val="13481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7" y="2672890"/>
            <a:ext cx="4938886" cy="3292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конфликта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0285" y="126876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Назначение</a:t>
            </a:r>
            <a:r>
              <a:rPr lang="ru-RU" dirty="0" smtClean="0"/>
              <a:t>  - через </a:t>
            </a:r>
            <a:r>
              <a:rPr lang="ru-RU" dirty="0"/>
              <a:t>его разрешение </a:t>
            </a:r>
            <a:r>
              <a:rPr lang="ru-RU" dirty="0" smtClean="0"/>
              <a:t>происходит </a:t>
            </a:r>
            <a:r>
              <a:rPr lang="ru-RU" dirty="0"/>
              <a:t>снятие </a:t>
            </a:r>
            <a:r>
              <a:rPr lang="ru-RU" dirty="0" err="1"/>
              <a:t>актуализировавшегося</a:t>
            </a:r>
            <a:r>
              <a:rPr lang="ru-RU" dirty="0"/>
              <a:t> в нем противоречия.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b="1" dirty="0" smtClean="0"/>
              <a:t>Определения конфликта:</a:t>
            </a:r>
          </a:p>
          <a:p>
            <a:pPr marL="285750" lvl="0" indent="-285750" algn="r">
              <a:buFont typeface="Arial" pitchFamily="34" charset="0"/>
              <a:buChar char="•"/>
            </a:pPr>
            <a:r>
              <a:rPr lang="ru-RU" dirty="0" smtClean="0"/>
              <a:t>столкновение </a:t>
            </a:r>
            <a:r>
              <a:rPr lang="ru-RU" dirty="0"/>
              <a:t>различных </a:t>
            </a:r>
            <a:r>
              <a:rPr lang="ru-RU" dirty="0" smtClean="0"/>
              <a:t>мотивов</a:t>
            </a:r>
          </a:p>
          <a:p>
            <a:pPr marL="285750" lvl="0" indent="-285750" algn="r">
              <a:buFont typeface="Arial" pitchFamily="34" charset="0"/>
              <a:buChar char="•"/>
            </a:pPr>
            <a:r>
              <a:rPr lang="ru-RU" dirty="0" smtClean="0"/>
              <a:t>столкновение</a:t>
            </a:r>
            <a:r>
              <a:rPr lang="ru-RU" dirty="0"/>
              <a:t>, серьезные </a:t>
            </a:r>
            <a:endParaRPr lang="ru-RU" dirty="0" smtClean="0"/>
          </a:p>
          <a:p>
            <a:pPr lvl="0" algn="r"/>
            <a:r>
              <a:rPr lang="ru-RU" dirty="0" smtClean="0"/>
              <a:t>разногласия, во </a:t>
            </a:r>
            <a:r>
              <a:rPr lang="ru-RU" dirty="0"/>
              <a:t>время которых </a:t>
            </a:r>
            <a:r>
              <a:rPr lang="ru-RU" dirty="0" smtClean="0"/>
              <a:t>вас</a:t>
            </a:r>
          </a:p>
          <a:p>
            <a:pPr lvl="0" algn="r"/>
            <a:r>
              <a:rPr lang="ru-RU" dirty="0" smtClean="0"/>
              <a:t> обуревают неприятные </a:t>
            </a:r>
          </a:p>
          <a:p>
            <a:pPr lvl="0" algn="r"/>
            <a:r>
              <a:rPr lang="ru-RU" dirty="0" smtClean="0"/>
              <a:t>чувства </a:t>
            </a:r>
            <a:r>
              <a:rPr lang="ru-RU" dirty="0"/>
              <a:t>и переживания</a:t>
            </a:r>
            <a:r>
              <a:rPr lang="ru-RU" dirty="0" smtClean="0"/>
              <a:t>.</a:t>
            </a:r>
          </a:p>
          <a:p>
            <a:pPr lvl="0"/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67993" y="260648"/>
            <a:ext cx="3837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/>
              <a:t>*Конфликт - двигатель развития. </a:t>
            </a:r>
            <a:endParaRPr lang="ru-RU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133909" y="2204864"/>
            <a:ext cx="3976007" cy="14219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Конфликт – это опасение хотя бы одной стороны, что её интересы нарушает, ущемляет, игнорирует другая сторона.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Уильям Линкольн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13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возникновения конфликтов в 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8291264" cy="4032448"/>
          </a:xfrm>
        </p:spPr>
        <p:txBody>
          <a:bodyPr>
            <a:normAutofit/>
          </a:bodyPr>
          <a:lstStyle/>
          <a:p>
            <a:r>
              <a:rPr lang="ru-RU" dirty="0"/>
              <a:t>1. Тип внутрисемейных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отношений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2. </a:t>
            </a:r>
            <a:r>
              <a:rPr lang="ru-RU" dirty="0" err="1"/>
              <a:t>Деструктивность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семейного воспитания.</a:t>
            </a:r>
          </a:p>
          <a:p>
            <a:r>
              <a:rPr lang="ru-RU" dirty="0" smtClean="0"/>
              <a:t>3</a:t>
            </a:r>
            <a:r>
              <a:rPr lang="ru-RU" dirty="0"/>
              <a:t>. Возрастные </a:t>
            </a:r>
            <a:r>
              <a:rPr lang="ru-RU" dirty="0" smtClean="0"/>
              <a:t>кризисы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детей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Личностный фактор.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865" y="1340768"/>
            <a:ext cx="4205685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666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Причины возникновения конфликтов в семье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Тип внутрисемейных отношений.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err="1"/>
              <a:t>Деструктивность</a:t>
            </a:r>
            <a:r>
              <a:rPr lang="ru-RU" dirty="0"/>
              <a:t> семейного воспитания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25018856"/>
              </p:ext>
            </p:extLst>
          </p:nvPr>
        </p:nvGraphicFramePr>
        <p:xfrm>
          <a:off x="611560" y="1700808"/>
          <a:ext cx="8208912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5085184"/>
            <a:ext cx="10062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разногласия членов семьи по вопросам воспитания;</a:t>
            </a:r>
          </a:p>
          <a:p>
            <a:r>
              <a:rPr lang="ru-RU" dirty="0" smtClean="0"/>
              <a:t>• противоречивость, непоследовательность, неадекватность;</a:t>
            </a:r>
          </a:p>
          <a:p>
            <a:r>
              <a:rPr lang="ru-RU" dirty="0" smtClean="0"/>
              <a:t>• опека и запреты во многих сферах жизни детей;</a:t>
            </a:r>
          </a:p>
          <a:p>
            <a:r>
              <a:rPr lang="ru-RU" dirty="0" smtClean="0"/>
              <a:t>• повышенные требования к детям, частое применение угроз, осуждений.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7892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997839"/>
            <a:ext cx="6908016" cy="429098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8229600" cy="2592288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кризис </a:t>
            </a:r>
            <a:r>
              <a:rPr lang="ru-RU" sz="2400" dirty="0"/>
              <a:t>первого года (переход от младенчества к раннему детству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кризис </a:t>
            </a:r>
            <a:r>
              <a:rPr lang="ru-RU" sz="2400" dirty="0"/>
              <a:t>“трех лет” (переход от раннего детства к дошкольному возрасту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кризис </a:t>
            </a:r>
            <a:r>
              <a:rPr lang="ru-RU" sz="2400" dirty="0"/>
              <a:t>6—7 лет (переход от дошкольного к младшему школьному возрасту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кризис </a:t>
            </a:r>
            <a:r>
              <a:rPr lang="ru-RU" sz="2400" dirty="0"/>
              <a:t>полового созревания (переход от младшего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школьного </a:t>
            </a:r>
            <a:r>
              <a:rPr lang="ru-RU" sz="2400" dirty="0"/>
              <a:t>к подростковому возрасту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— </a:t>
            </a:r>
            <a:r>
              <a:rPr lang="ru-RU" sz="2400" dirty="0"/>
              <a:t>12—14 лет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подростковый </a:t>
            </a:r>
            <a:r>
              <a:rPr lang="ru-RU" sz="2400" dirty="0"/>
              <a:t>кризис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15—17 </a:t>
            </a:r>
            <a:r>
              <a:rPr lang="ru-RU" sz="2400" dirty="0"/>
              <a:t>лет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56044"/>
            <a:ext cx="9068256" cy="990600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Причины возникновения конфликтов в семье</a:t>
            </a: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67544" y="1219880"/>
            <a:ext cx="8229600" cy="32179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3. Возрастные кризисы детей </a:t>
            </a: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(</a:t>
            </a:r>
            <a:r>
              <a:rPr lang="ru-RU" sz="2400" i="1" dirty="0"/>
              <a:t>переходный период от одного этапа детского развития к другому (классификация (Д. </a:t>
            </a:r>
            <a:r>
              <a:rPr lang="ru-RU" sz="2400" i="1" dirty="0" err="1"/>
              <a:t>Эльконин</a:t>
            </a:r>
            <a:r>
              <a:rPr lang="ru-RU" sz="2400" i="1" dirty="0" smtClean="0"/>
              <a:t>))</a:t>
            </a:r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780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4. Личностные факторы в семье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65488441"/>
              </p:ext>
            </p:extLst>
          </p:nvPr>
        </p:nvGraphicFramePr>
        <p:xfrm>
          <a:off x="409392" y="2060848"/>
          <a:ext cx="874846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90835" y="256044"/>
            <a:ext cx="8642920" cy="990600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Причины возникновения конфликтов в семье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5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90835" y="1299919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Подростки в </a:t>
            </a:r>
            <a:r>
              <a:rPr lang="ru-RU" b="1" dirty="0" smtClean="0"/>
              <a:t>конфликте:</a:t>
            </a:r>
            <a:br>
              <a:rPr lang="ru-RU" b="1" dirty="0" smtClean="0"/>
            </a:br>
            <a:r>
              <a:rPr lang="ru-RU" dirty="0" smtClean="0"/>
              <a:t>кризис </a:t>
            </a:r>
            <a:r>
              <a:rPr lang="ru-RU" dirty="0"/>
              <a:t>переходного </a:t>
            </a:r>
            <a:r>
              <a:rPr lang="ru-RU" dirty="0" smtClean="0"/>
              <a:t>возраста; </a:t>
            </a:r>
            <a:br>
              <a:rPr lang="ru-RU" dirty="0" smtClean="0"/>
            </a:br>
            <a:r>
              <a:rPr lang="ru-RU" dirty="0" smtClean="0"/>
              <a:t>стремление </a:t>
            </a:r>
            <a:r>
              <a:rPr lang="ru-RU" dirty="0"/>
              <a:t>к самостоятельности и </a:t>
            </a:r>
            <a:r>
              <a:rPr lang="ru-RU" dirty="0" smtClean="0"/>
              <a:t>самоопределению;</a:t>
            </a:r>
            <a:br>
              <a:rPr lang="ru-RU" dirty="0" smtClean="0"/>
            </a:br>
            <a:r>
              <a:rPr lang="ru-RU" dirty="0" smtClean="0"/>
              <a:t>требование </a:t>
            </a:r>
            <a:r>
              <a:rPr lang="ru-RU" dirty="0"/>
              <a:t>большей автономии во всем – от одежды до </a:t>
            </a:r>
            <a:r>
              <a:rPr lang="ru-RU" dirty="0" smtClean="0"/>
              <a:t>помещения;</a:t>
            </a:r>
            <a:br>
              <a:rPr lang="ru-RU" dirty="0" smtClean="0"/>
            </a:br>
            <a:r>
              <a:rPr lang="ru-RU" dirty="0" smtClean="0"/>
              <a:t>привычка </a:t>
            </a:r>
            <a:r>
              <a:rPr lang="ru-RU" dirty="0"/>
              <a:t>к конфликту, воспитанная поведением взрослых в </a:t>
            </a:r>
            <a:r>
              <a:rPr lang="ru-RU" dirty="0" smtClean="0"/>
              <a:t>семье;</a:t>
            </a:r>
            <a:br>
              <a:rPr lang="ru-RU" dirty="0" smtClean="0"/>
            </a:br>
            <a:r>
              <a:rPr lang="ru-RU" dirty="0" smtClean="0"/>
              <a:t>бравирование </a:t>
            </a:r>
            <a:r>
              <a:rPr lang="ru-RU" dirty="0"/>
              <a:t>подростка своими правами перед сверстниками и авторитетными для него людьми.</a:t>
            </a:r>
          </a:p>
          <a:p>
            <a:r>
              <a:rPr lang="ru-RU" b="1" dirty="0"/>
              <a:t>Родители в </a:t>
            </a:r>
            <a:r>
              <a:rPr lang="ru-RU" b="1" dirty="0" smtClean="0"/>
              <a:t>конфликте:</a:t>
            </a:r>
            <a:br>
              <a:rPr lang="ru-RU" b="1" dirty="0" smtClean="0"/>
            </a:br>
            <a:r>
              <a:rPr lang="ru-RU" dirty="0" smtClean="0"/>
              <a:t>нежелание </a:t>
            </a:r>
            <a:r>
              <a:rPr lang="ru-RU" dirty="0"/>
              <a:t>признавать, что ребенок стал </a:t>
            </a:r>
            <a:r>
              <a:rPr lang="ru-RU" dirty="0" smtClean="0"/>
              <a:t>взрослым;</a:t>
            </a:r>
            <a:br>
              <a:rPr lang="ru-RU" dirty="0" smtClean="0"/>
            </a:br>
            <a:r>
              <a:rPr lang="ru-RU" dirty="0" smtClean="0"/>
              <a:t>боязнь </a:t>
            </a:r>
            <a:r>
              <a:rPr lang="ru-RU" dirty="0"/>
              <a:t>выпустить ребенка из гнезда, неверие в его </a:t>
            </a:r>
            <a:r>
              <a:rPr lang="ru-RU" dirty="0" smtClean="0"/>
              <a:t>силы;</a:t>
            </a:r>
            <a:br>
              <a:rPr lang="ru-RU" dirty="0" smtClean="0"/>
            </a:br>
            <a:r>
              <a:rPr lang="ru-RU" dirty="0" smtClean="0"/>
              <a:t>проецирование </a:t>
            </a:r>
            <a:r>
              <a:rPr lang="ru-RU" dirty="0"/>
              <a:t>поведения ребенка на себя в его </a:t>
            </a:r>
            <a:r>
              <a:rPr lang="ru-RU" dirty="0" smtClean="0"/>
              <a:t>возрасте;</a:t>
            </a:r>
            <a:br>
              <a:rPr lang="ru-RU" dirty="0" smtClean="0"/>
            </a:br>
            <a:r>
              <a:rPr lang="ru-RU" dirty="0" smtClean="0"/>
              <a:t>борьба </a:t>
            </a:r>
            <a:r>
              <a:rPr lang="ru-RU" dirty="0"/>
              <a:t>за собственную власть и </a:t>
            </a:r>
            <a:r>
              <a:rPr lang="ru-RU" dirty="0" smtClean="0"/>
              <a:t>авторитетность;</a:t>
            </a:r>
            <a:br>
              <a:rPr lang="ru-RU" dirty="0" smtClean="0"/>
            </a:br>
            <a:r>
              <a:rPr lang="ru-RU" dirty="0" smtClean="0"/>
              <a:t>отсутствие </a:t>
            </a:r>
            <a:r>
              <a:rPr lang="ru-RU" dirty="0"/>
              <a:t>понимания между взрослыми в воспитании </a:t>
            </a:r>
            <a:r>
              <a:rPr lang="ru-RU" dirty="0" smtClean="0"/>
              <a:t>ребенка;</a:t>
            </a:r>
            <a:br>
              <a:rPr lang="ru-RU" dirty="0" smtClean="0"/>
            </a:br>
            <a:r>
              <a:rPr lang="ru-RU" dirty="0" err="1" smtClean="0"/>
              <a:t>неподтверждение</a:t>
            </a:r>
            <a:r>
              <a:rPr lang="ru-RU" dirty="0" smtClean="0"/>
              <a:t> </a:t>
            </a:r>
            <a:r>
              <a:rPr lang="ru-RU" dirty="0"/>
              <a:t>родительских ожиданий.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90835" y="256044"/>
            <a:ext cx="8642920" cy="990600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Причины возникновения конфликтов в семье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26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отношений </a:t>
            </a:r>
            <a:r>
              <a:rPr lang="ru-RU" dirty="0"/>
              <a:t>родителей и детей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•  </a:t>
            </a:r>
            <a:r>
              <a:rPr lang="ru-RU" dirty="0"/>
              <a:t>оптимальный тип отношений родителей и детей;</a:t>
            </a:r>
          </a:p>
          <a:p>
            <a:r>
              <a:rPr lang="ru-RU" dirty="0"/>
              <a:t>• </a:t>
            </a:r>
            <a:r>
              <a:rPr lang="ru-RU" dirty="0" smtClean="0"/>
              <a:t>родители </a:t>
            </a:r>
            <a:r>
              <a:rPr lang="ru-RU" dirty="0"/>
              <a:t>вникают в интересы детей, а дети делятся с ними своими мыслями;</a:t>
            </a:r>
          </a:p>
          <a:p>
            <a:r>
              <a:rPr lang="ru-RU" dirty="0"/>
              <a:t>• скорее родители вникают в заботы детей, чем дети делятся с ними (возникает обоюдное недовольство);</a:t>
            </a:r>
          </a:p>
          <a:p>
            <a:r>
              <a:rPr lang="ru-RU" dirty="0"/>
              <a:t>• скорее дети испытывают желание делиться с родителями, чем те вникают в заботы, интересы и занятия детей;</a:t>
            </a:r>
          </a:p>
          <a:p>
            <a:r>
              <a:rPr lang="ru-RU" dirty="0"/>
              <a:t>• поведение, жизненные устремления детей вызывают в семье конфликты, и при этом скорее правы родители;</a:t>
            </a:r>
          </a:p>
          <a:p>
            <a:r>
              <a:rPr lang="ru-RU" dirty="0"/>
              <a:t>• поведение, жизненные устремления детей вызывают в семье конфликты, и при этом скорее правы дети;</a:t>
            </a:r>
          </a:p>
          <a:p>
            <a:r>
              <a:rPr lang="ru-RU" dirty="0"/>
              <a:t>• родители не вникают в интересы детей, а дети не испытывают желания делиться с ними (противоречия не замечались родителями и переросли в конфликты, взаимное отчуждение).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884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151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Стили отношений в семье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63661847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40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496</TotalTime>
  <Words>687</Words>
  <Application>Microsoft Office PowerPoint</Application>
  <PresentationFormat>Экран (4:3)</PresentationFormat>
  <Paragraphs>97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Конфликты родителей  и подростков:  причины, содержание и функции.</vt:lpstr>
      <vt:lpstr>Понятие конфликта</vt:lpstr>
      <vt:lpstr>Причины возникновения конфликтов в семье</vt:lpstr>
      <vt:lpstr>Причины возникновения конфликтов в семье</vt:lpstr>
      <vt:lpstr>Презентация PowerPoint</vt:lpstr>
      <vt:lpstr>Презентация PowerPoint</vt:lpstr>
      <vt:lpstr>Презентация PowerPoint</vt:lpstr>
      <vt:lpstr>Типы отношений родителей и детей:</vt:lpstr>
      <vt:lpstr>Стили отношений в семье</vt:lpstr>
      <vt:lpstr>Направления профилактики конфликтов: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зарубежной практики педагогической поддержки семьи</dc:title>
  <dc:creator>Sony</dc:creator>
  <cp:lastModifiedBy>Sony</cp:lastModifiedBy>
  <cp:revision>17</cp:revision>
  <dcterms:created xsi:type="dcterms:W3CDTF">2012-10-26T06:55:47Z</dcterms:created>
  <dcterms:modified xsi:type="dcterms:W3CDTF">2012-10-26T15:12:44Z</dcterms:modified>
</cp:coreProperties>
</file>