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6" r:id="rId6"/>
    <p:sldId id="267" r:id="rId7"/>
    <p:sldId id="268" r:id="rId8"/>
    <p:sldId id="262" r:id="rId9"/>
    <p:sldId id="258" r:id="rId10"/>
    <p:sldId id="271" r:id="rId11"/>
    <p:sldId id="270" r:id="rId12"/>
    <p:sldId id="260" r:id="rId13"/>
    <p:sldId id="26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990099"/>
    <a:srgbClr val="000066"/>
    <a:srgbClr val="A31D1D"/>
    <a:srgbClr val="FF0066"/>
    <a:srgbClr val="B953AA"/>
    <a:srgbClr val="006600"/>
    <a:srgbClr val="CF3D3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8A9EB-FA40-4FB2-B2FC-7FFB2044245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B4585-0DE5-41A1-ADB1-0D75CDE6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i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Добрачное ухаживание и его влияние на развитие семейных отношений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14876" y="5572140"/>
            <a:ext cx="4000528" cy="107157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Галимова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Р.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Алшинбаева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К.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3786182" y="3286124"/>
          <a:ext cx="5086328" cy="3242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164"/>
                <a:gridCol w="2543164"/>
              </a:tblGrid>
              <a:tr h="11430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Длительность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знакомства до брака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Показатель устойчивости брачных отношений в последствии (%)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9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 1 месяца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9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 1 до 6 месяцев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9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 1 года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22%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9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 1 года до 3 лет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42%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99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Свыше 3 лет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Выноска-облако 7"/>
          <p:cNvSpPr/>
          <p:nvPr/>
        </p:nvSpPr>
        <p:spPr>
          <a:xfrm>
            <a:off x="4857752" y="571480"/>
            <a:ext cx="3500462" cy="2428892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Влияние времени 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добрачного 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знакомства на 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сохранение брачных отношений.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2000232" y="214290"/>
            <a:ext cx="5572164" cy="500066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Добрачные факторы риска</a:t>
            </a:r>
            <a:endParaRPr lang="ru-RU" sz="2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14282" y="1357298"/>
            <a:ext cx="2214578" cy="857256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ранний или поздний возраст брачующихся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000100" y="2285992"/>
            <a:ext cx="2571768" cy="857256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превышение возраста жены относительно возраста мужа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72132" y="2214554"/>
            <a:ext cx="2643206" cy="928694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наличие у жены более высокого образования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857356" y="3214686"/>
            <a:ext cx="2428892" cy="857256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неустойчивость отношений до брака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428992" y="4214818"/>
            <a:ext cx="2500330" cy="857256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добрачная беременность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857752" y="3214686"/>
            <a:ext cx="2928958" cy="857256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слишком короткий или длинный период знакомства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6143636" y="1214422"/>
            <a:ext cx="2786082" cy="928694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отрицательное отношение родителей к браку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 rot="1696265">
            <a:off x="3394412" y="812793"/>
            <a:ext cx="428628" cy="1320367"/>
          </a:xfrm>
          <a:prstGeom prst="downArrow">
            <a:avLst/>
          </a:prstGeom>
          <a:solidFill>
            <a:srgbClr val="A31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9196676">
            <a:off x="5442983" y="919740"/>
            <a:ext cx="428628" cy="642942"/>
          </a:xfrm>
          <a:prstGeom prst="downArrow">
            <a:avLst/>
          </a:prstGeom>
          <a:solidFill>
            <a:srgbClr val="A31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946434">
            <a:off x="3859224" y="1303567"/>
            <a:ext cx="357190" cy="1638041"/>
          </a:xfrm>
          <a:prstGeom prst="downArrow">
            <a:avLst/>
          </a:prstGeom>
          <a:solidFill>
            <a:srgbClr val="A31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429124" y="1785926"/>
            <a:ext cx="214314" cy="1714512"/>
          </a:xfrm>
          <a:prstGeom prst="downArrow">
            <a:avLst/>
          </a:prstGeom>
          <a:solidFill>
            <a:srgbClr val="A31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20180861">
            <a:off x="4982678" y="803190"/>
            <a:ext cx="383061" cy="1415263"/>
          </a:xfrm>
          <a:prstGeom prst="downArrow">
            <a:avLst/>
          </a:prstGeom>
          <a:solidFill>
            <a:srgbClr val="A31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20825158">
            <a:off x="4756894" y="1305359"/>
            <a:ext cx="362983" cy="1665378"/>
          </a:xfrm>
          <a:prstGeom prst="downArrow">
            <a:avLst/>
          </a:prstGeom>
          <a:solidFill>
            <a:srgbClr val="A31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2220805">
            <a:off x="2864954" y="921472"/>
            <a:ext cx="428628" cy="642942"/>
          </a:xfrm>
          <a:prstGeom prst="downArrow">
            <a:avLst/>
          </a:prstGeom>
          <a:solidFill>
            <a:srgbClr val="A31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715404" cy="57864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52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Благотворно </a:t>
            </a:r>
            <a:r>
              <a:rPr lang="ru-RU" sz="5200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влияют на брачные </a:t>
            </a:r>
            <a:r>
              <a:rPr lang="ru-RU" sz="52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отношения:</a:t>
            </a:r>
          </a:p>
          <a:p>
            <a:pPr>
              <a:buNone/>
            </a:pPr>
            <a:endParaRPr lang="ru-RU" dirty="0" smtClean="0"/>
          </a:p>
          <a:p>
            <a:pPr>
              <a:buBlip>
                <a:blip r:embed="rId3"/>
              </a:buBlip>
            </a:pPr>
            <a:r>
              <a:rPr lang="ru-RU" sz="2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знакомство на работе или в учебном заведении; </a:t>
            </a:r>
          </a:p>
          <a:p>
            <a:pPr>
              <a:buBlip>
                <a:blip r:embed="rId3"/>
              </a:buBlip>
            </a:pPr>
            <a:r>
              <a:rPr lang="ru-RU" sz="2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взаимное положительное первое впечатление;</a:t>
            </a:r>
          </a:p>
          <a:p>
            <a:pPr>
              <a:buBlip>
                <a:blip r:embed="rId3"/>
              </a:buBlip>
            </a:pPr>
            <a:r>
              <a:rPr lang="ru-RU" sz="2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период ухаживания от одного до полутора лет; </a:t>
            </a:r>
          </a:p>
          <a:p>
            <a:pPr>
              <a:buBlip>
                <a:blip r:embed="rId3"/>
              </a:buBlip>
            </a:pPr>
            <a:r>
              <a:rPr lang="ru-RU" sz="2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инициатива брачного предложения со стороны мужчины; </a:t>
            </a:r>
          </a:p>
          <a:p>
            <a:pPr>
              <a:buBlip>
                <a:blip r:embed="rId3"/>
              </a:buBlip>
            </a:pPr>
            <a:r>
              <a:rPr lang="ru-RU" sz="2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принятие предложения после непродолжительного обдумывания (до двух недель); </a:t>
            </a:r>
          </a:p>
          <a:p>
            <a:pPr>
              <a:buBlip>
                <a:blip r:embed="rId3"/>
              </a:buBlip>
            </a:pPr>
            <a:r>
              <a:rPr lang="ru-RU" sz="2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сопровождение регистрации брака свадебным торжеством.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43042" y="285728"/>
            <a:ext cx="5643602" cy="4286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Идеализация партнера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1285860"/>
            <a:ext cx="6143668" cy="128588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Идеализация необоснованно завышает ожидания, предъявляемые к партнеру и к взаимодействию с ним.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2714620"/>
            <a:ext cx="6072230" cy="17859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мнению А.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Маслоу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 самоактуализированных личностей, т.е. достигших самого высокого уровня развития, уровня реализации своих потенций, наиболее ярко выражена способность любить и быть любимым. Идеализация не свойственна им вовсе.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4786322"/>
            <a:ext cx="6000792" cy="157163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Идеализация партнера является стимулом для развития его личности, определяет для него некоторую «зону ближайшего развития», т. е. как бы указывая, каким он может стать </a:t>
            </a:r>
            <a:endParaRPr lang="ru-RU" dirty="0"/>
          </a:p>
        </p:txBody>
      </p:sp>
      <p:pic>
        <p:nvPicPr>
          <p:cNvPr id="4097" name="Picture 1" descr="C:\Documents and Settings\Румия\Мои документы\для презентации по психологии\d93e4a7389c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143116"/>
            <a:ext cx="2590784" cy="207170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14414" y="214290"/>
            <a:ext cx="7143800" cy="107157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Рекомендации, обеспечивающие устойчивость современной семьи при их исполнении в период ухаживания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2285992"/>
            <a:ext cx="6286544" cy="385765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2" indent="-342900" algn="just">
              <a:buFont typeface="+mj-lt"/>
              <a:buAutoNum type="arabicPeriod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Единение двух людей будет полным, если вступающие в брак будут двумя полноценными личностями. </a:t>
            </a:r>
          </a:p>
          <a:p>
            <a:pPr marL="342900" lvl="2" indent="-342900" algn="just">
              <a:buFont typeface="+mj-lt"/>
              <a:buAutoNum type="arabicPeriod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Юноши и девушки должны научиться взвешивать все свои поступки на весах человеческой нравственности. </a:t>
            </a:r>
          </a:p>
          <a:p>
            <a:pPr marL="342900" lvl="2" indent="-342900" algn="just">
              <a:buFont typeface="+mj-lt"/>
              <a:buAutoNum type="arabicPeriod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вступить в половую связь — это серьезный нравственный выбор и у каждого из молодежи есть право сказать «нет»; сексуальные отношения — не главное в любви и браке </a:t>
            </a:r>
          </a:p>
          <a:p>
            <a:pPr marL="342900" lvl="2" indent="-342900" algn="just">
              <a:buFont typeface="+mj-lt"/>
              <a:buAutoNum type="arabicPeriod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Через общение рождается дружба, способная увенчаться любовью и сопутствующими ей отношениями.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857620" y="1928802"/>
            <a:ext cx="5072098" cy="457203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Свидания — это мастерская, в которой учатся строить гармоничные брачные отношения. </a:t>
            </a:r>
          </a:p>
          <a:p>
            <a:pPr marL="0" lvl="2"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6.Страсть, физическое влечение и влюбленность – плохой фундамент для вступления в брак. </a:t>
            </a:r>
          </a:p>
          <a:p>
            <a:pPr marL="0" lvl="2"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Творческий потенциал свиданий превращает время забот и воздыханий в благородный роман. </a:t>
            </a:r>
          </a:p>
          <a:p>
            <a:pPr marL="0" lvl="2"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Человек до тех пор не испытает настоящей любви к другому, пока не полюбит себя. . Низкая самооценка снижает вашу способность любить и понимать других. </a:t>
            </a:r>
          </a:p>
          <a:p>
            <a:pPr algn="just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214290"/>
            <a:ext cx="7143800" cy="107157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Рекомендации, обеспечивающие устойчивость современной семьи при их исполнении в период ухаживания (продолжение)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Румия\Мои документы\Downloads\the-en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256"/>
            <a:ext cx="2971800" cy="222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0298" y="214290"/>
            <a:ext cx="4214842" cy="107157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Периоды формирования супружеской пары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1255146">
            <a:off x="2832357" y="1530406"/>
            <a:ext cx="428628" cy="1404464"/>
          </a:xfrm>
          <a:prstGeom prst="downArrow">
            <a:avLst/>
          </a:prstGeom>
          <a:solidFill>
            <a:srgbClr val="CF3D3D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302786">
            <a:off x="5517823" y="1532067"/>
            <a:ext cx="428628" cy="1338135"/>
          </a:xfrm>
          <a:prstGeom prst="downArrow">
            <a:avLst/>
          </a:prstGeom>
          <a:solidFill>
            <a:srgbClr val="CF3D3D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3429000"/>
            <a:ext cx="3429024" cy="1143008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Добрачный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принятия парой решения о вступлении в брак)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2066" y="3429000"/>
            <a:ext cx="3429024" cy="1143008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Предбрачный</a:t>
            </a: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(до заключения брачного союза)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0" y="214290"/>
            <a:ext cx="4857752" cy="3714776"/>
          </a:xfrm>
          <a:prstGeom prst="verticalScroll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28604"/>
            <a:ext cx="378621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 добрачного ухаживания является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самым сложным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психолого-педагогическом плане из всех этапов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супружеской жизни. </a:t>
            </a: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Добрачное ухаживание это важнейший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момент жизни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предопределяющий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дальнейшее благополучие семейного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союза.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2786050" y="3500438"/>
            <a:ext cx="6072198" cy="3643338"/>
          </a:xfrm>
          <a:prstGeom prst="wave">
            <a:avLst/>
          </a:prstGeom>
          <a:solidFill>
            <a:srgbClr val="B953A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данным Т.В. Лисовского, в число жизненных первостепенных планов молодежи в </a:t>
            </a:r>
            <a:r>
              <a:rPr lang="ru-RU" sz="24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72,9 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ответов вышло «встретить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любимого(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ую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)» и только </a:t>
            </a:r>
            <a:r>
              <a:rPr lang="ru-RU" sz="2400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38,9 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«создать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семью».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3643274" y="500042"/>
            <a:ext cx="5500726" cy="5643602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Три важнейшие </a:t>
            </a:r>
            <a:r>
              <a:rPr lang="ru-RU" sz="2400" b="1" dirty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функции  </a:t>
            </a: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добрачного ухаживания:</a:t>
            </a:r>
          </a:p>
          <a:p>
            <a:pPr algn="just"/>
            <a:endParaRPr lang="ru-RU" sz="2400" b="1" dirty="0" smtClean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arenR"/>
            </a:pP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накопление </a:t>
            </a:r>
            <a:r>
              <a:rPr lang="ru-RU" sz="2400" b="1" dirty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совместных </a:t>
            </a: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впечатлений и </a:t>
            </a:r>
            <a:r>
              <a:rPr lang="ru-RU" sz="2400" b="1" dirty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переживаний; </a:t>
            </a:r>
            <a:endParaRPr lang="ru-RU" sz="2400" b="1" dirty="0" smtClean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arenR"/>
            </a:pP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b="1" dirty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более глубокое узнавание друг </a:t>
            </a: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друга.</a:t>
            </a:r>
          </a:p>
          <a:p>
            <a:pPr marL="342900" indent="-342900" algn="just">
              <a:buAutoNum type="arabicParenR"/>
            </a:pP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проектирование </a:t>
            </a:r>
            <a:r>
              <a:rPr lang="ru-RU" sz="2400" b="1" dirty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семейной </a:t>
            </a: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жизни. </a:t>
            </a:r>
            <a:endParaRPr lang="ru-RU" sz="2400" b="1" dirty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62" y="214290"/>
            <a:ext cx="7643866" cy="857256"/>
          </a:xfrm>
          <a:prstGeom prst="roundRect">
            <a:avLst/>
          </a:prstGeom>
          <a:solidFill>
            <a:srgbClr val="B953A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Накопление совместных впечатлений и переживаний</a:t>
            </a:r>
            <a:endParaRPr lang="ru-RU" sz="2200" i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1928794" y="2928934"/>
            <a:ext cx="5643602" cy="2071702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FF0066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этом этапе создается эмоциональный своеобразный потенциал последующей семейной жизни. Способность освежать свои чувства обращением к романтической поре добрачного ухаживания является одним из важнейших условий семейной жизни.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Румия\Мои документы\для презентации по психологии\image0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142984"/>
            <a:ext cx="2327573" cy="1747843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pic>
        <p:nvPicPr>
          <p:cNvPr id="1030" name="Picture 6" descr="C:\Documents and Settings\Румия\Мои документы\для презентации по психологии\x_c76489f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857760"/>
            <a:ext cx="2461971" cy="153669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  <p:pic>
        <p:nvPicPr>
          <p:cNvPr id="1031" name="Picture 7" descr="C:\Documents and Settings\Румия\Мои документы\для презентации по психологии\po_uhazhivaniju_za_devushkoj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142984"/>
            <a:ext cx="2724865" cy="190740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1032" name="Picture 8" descr="C:\Documents and Settings\Румия\Мои документы\для презентации по психологии\okino.ua-uptown-girls-55698-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3" y="4986486"/>
            <a:ext cx="2357455" cy="163337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00166" y="214290"/>
            <a:ext cx="6572296" cy="85725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Более глубокое узнавание друг друга</a:t>
            </a:r>
            <a:endParaRPr lang="ru-RU" sz="2200" i="1" dirty="0">
              <a:solidFill>
                <a:schemeClr val="tx1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85720" y="1500174"/>
            <a:ext cx="5572164" cy="2214578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FF0066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узнавания главным является осуществление долговременного эксперимента – активное планирование условий и обстоятельств, в которых проявляются  необходимые для последующей жизни качества: покладистость, готовность к сотрудничеству и компромиссам, терпимость, сдержанность, способность к самовоспитанию.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Румия\Мои документы\для презентации по психологии\узнавание друг друга влюбленных - Яндекс.Картинки_files\x_90f5c2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39" y="4357694"/>
            <a:ext cx="2762269" cy="207170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2051" name="Picture 3" descr="C:\Documents and Settings\Румия\Мои документы\для презентации по психологии\7247648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643050"/>
            <a:ext cx="2619376" cy="191928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2053" name="Picture 5" descr="C:\Documents and Settings\Румия\Мои документы\для презентации по психологии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143380"/>
            <a:ext cx="2845614" cy="207170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2054" name="Picture 6" descr="C:\Documents and Settings\Румия\Мои документы\для презентации по психологии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429132"/>
            <a:ext cx="2714644" cy="2035983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00166" y="214290"/>
            <a:ext cx="6572296" cy="7143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Проектирование семейной жизни</a:t>
            </a:r>
            <a:endParaRPr lang="ru-RU" sz="2200" i="1" dirty="0">
              <a:solidFill>
                <a:schemeClr val="tx1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928794" y="3929066"/>
            <a:ext cx="5572164" cy="2214578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0066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Главным является определение и согласование уклада будущей семьи. Между партнерами необходим информационный обмен по таким вопросам, как  ценностные ориентации и жизненные планы, детали биографии, представления о супружестве, ролевые ожидания, и т.д.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Румия\Мои документы\для презентации по психологии\skidka_na_fotopaz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3149166" cy="201454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3075" name="Picture 3" descr="C:\Documents and Settings\Румия\Мои документы\для презентации по психологии\DETAIL_PICTURE_5943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571612"/>
            <a:ext cx="2647027" cy="1989140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pic>
        <p:nvPicPr>
          <p:cNvPr id="3077" name="Picture 5" descr="C:\Documents and Settings\Румия\Мои документы\для презентации по психологии\x_df55693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1500174"/>
            <a:ext cx="1705287" cy="192882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0" y="0"/>
            <a:ext cx="5929322" cy="6643710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Период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ухаживания,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стадией жизненного цикла семьи. Но от успешности его протекания зависит в итоге существование семьи, так как его конечной целью является заключение брака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того, чтобы эта цель была достигнута необходимо: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Blip>
                <a:blip r:embed="rId4"/>
              </a:buBlip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научиться устанавливать близкие интимные отношения;</a:t>
            </a:r>
          </a:p>
          <a:p>
            <a:pPr lvl="0" algn="just">
              <a:buBlip>
                <a:blip r:embed="rId4"/>
              </a:buBlip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научиться ритуалу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ухаживания;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Blip>
                <a:blip r:embed="rId4"/>
              </a:buBlip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освоить свою собственную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сексуальность;</a:t>
            </a:r>
          </a:p>
          <a:p>
            <a:pPr lvl="0" algn="just">
              <a:buBlip>
                <a:blip r:embed="rId4"/>
              </a:buBlip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научиться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идентифицировать сексуальные импульсы и управлять ими;</a:t>
            </a:r>
          </a:p>
          <a:p>
            <a:pPr lvl="0" algn="just">
              <a:buBlip>
                <a:blip r:embed="rId4"/>
              </a:buBlip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хотят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 они вообще вступать в брак и создавать традиционную семью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Румия\Мои документы\для презентации по психологии\x_fc25347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714356"/>
            <a:ext cx="2786050" cy="3503119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i="1" dirty="0" smtClean="0">
                <a:ln w="1905">
                  <a:solidFill>
                    <a:srgbClr val="0066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	Добрачные факторы:</a:t>
            </a:r>
            <a:endParaRPr lang="ru-RU" b="1" i="1" dirty="0">
              <a:ln w="1905">
                <a:solidFill>
                  <a:srgbClr val="006600"/>
                </a:solidFill>
              </a:ln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</a:t>
            </a: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ситуация знакомства молодых людей;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первое впечатление друг о 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друге;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социально-демографические характеристики вступающих в брак;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продолжительность периода ухаживания;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инициатор брачного 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предложения;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время обдумывания брачного предложения;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ситуация оформления брака;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 будущей пары;</a:t>
            </a:r>
          </a:p>
          <a:p>
            <a:pPr>
              <a:buFont typeface="Wingdings" pitchFamily="2" charset="2"/>
              <a:buChar char="ü"/>
            </a:pP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14290"/>
            <a:ext cx="8215370" cy="121444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Добрачные факторы, побудившие молодых людей заключить семейный союз, существенно влияют на успешность адаптации супругов в первые годы совместной жизни, на прочность брака или вероятность развода. </a:t>
            </a:r>
            <a:endParaRPr lang="ru-RU" sz="2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612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Добрачное ухаживание и его влияние на развитие семейных отношений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Кокшетау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Румия</dc:creator>
  <cp:lastModifiedBy>Румия</cp:lastModifiedBy>
  <cp:revision>49</cp:revision>
  <dcterms:created xsi:type="dcterms:W3CDTF">2012-10-21T09:42:28Z</dcterms:created>
  <dcterms:modified xsi:type="dcterms:W3CDTF">2012-10-26T12:04:28Z</dcterms:modified>
</cp:coreProperties>
</file>