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1" r:id="rId3"/>
    <p:sldId id="263" r:id="rId4"/>
    <p:sldId id="270" r:id="rId5"/>
    <p:sldId id="259" r:id="rId6"/>
    <p:sldId id="261" r:id="rId7"/>
    <p:sldId id="262" r:id="rId8"/>
    <p:sldId id="268" r:id="rId9"/>
    <p:sldId id="266" r:id="rId10"/>
    <p:sldId id="269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D78F-F883-4F4D-8650-76B6A192A912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BB8F-29D2-4BB1-8926-781F1E2BA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D78F-F883-4F4D-8650-76B6A192A912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BB8F-29D2-4BB1-8926-781F1E2BA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D78F-F883-4F4D-8650-76B6A192A912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BB8F-29D2-4BB1-8926-781F1E2BA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D78F-F883-4F4D-8650-76B6A192A912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BB8F-29D2-4BB1-8926-781F1E2BA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D78F-F883-4F4D-8650-76B6A192A912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BB8F-29D2-4BB1-8926-781F1E2BA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D78F-F883-4F4D-8650-76B6A192A912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BB8F-29D2-4BB1-8926-781F1E2BA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D78F-F883-4F4D-8650-76B6A192A912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BB8F-29D2-4BB1-8926-781F1E2BA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D78F-F883-4F4D-8650-76B6A192A912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BB8F-29D2-4BB1-8926-781F1E2BA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D78F-F883-4F4D-8650-76B6A192A912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BB8F-29D2-4BB1-8926-781F1E2BA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D78F-F883-4F4D-8650-76B6A192A912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BB8F-29D2-4BB1-8926-781F1E2BA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D78F-F883-4F4D-8650-76B6A192A912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BB8F-29D2-4BB1-8926-781F1E2BA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5D78F-F883-4F4D-8650-76B6A192A912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8BB8F-29D2-4BB1-8926-781F1E2BA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1971650"/>
          </a:xfrm>
        </p:spPr>
        <p:txBody>
          <a:bodyPr>
            <a:normAutofit/>
          </a:bodyPr>
          <a:lstStyle/>
          <a:p>
            <a:r>
              <a:rPr lang="ru-RU" b="1" dirty="0"/>
              <a:t>Социально-психологические проблемы </a:t>
            </a:r>
            <a:r>
              <a:rPr lang="ru-RU" b="1" dirty="0" smtClean="0"/>
              <a:t>развода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12160" y="4869160"/>
            <a:ext cx="2952328" cy="1656184"/>
          </a:xfrm>
        </p:spPr>
        <p:txBody>
          <a:bodyPr>
            <a:normAutofit fontScale="92500"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Выполнила студентка геологического факультета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МГУ имени М.В Ломоносова</a:t>
            </a:r>
          </a:p>
          <a:p>
            <a:pPr algn="l"/>
            <a:r>
              <a:rPr lang="ru-RU" sz="1800" dirty="0" err="1" smtClean="0">
                <a:solidFill>
                  <a:schemeClr val="tx1"/>
                </a:solidFill>
              </a:rPr>
              <a:t>Алешичева</a:t>
            </a:r>
            <a:r>
              <a:rPr lang="ru-RU" sz="1800" dirty="0" smtClean="0">
                <a:solidFill>
                  <a:schemeClr val="tx1"/>
                </a:solidFill>
              </a:rPr>
              <a:t> Ольга</a:t>
            </a:r>
            <a:r>
              <a:rPr lang="ru-RU" dirty="0" smtClean="0">
                <a:solidFill>
                  <a:schemeClr val="tx1"/>
                </a:solidFill>
              </a:rPr>
              <a:t>       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divor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717032"/>
            <a:ext cx="2066544" cy="219456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Тема, связанная с разводами на наш взгляд весьма актуальна, т.к. в России распадается практически половина браков. Мировая статистика также подтверждает тенденцию к увеличению количества разводов.  Приведем некоторые данные Федеральной службы государственной статистики РФ по количеству разводов и браков на 1000 человек населения в период с 1950 по 2008гг., представленные в виде графика. </a:t>
            </a:r>
            <a:endParaRPr lang="ru-RU" sz="1800" dirty="0"/>
          </a:p>
        </p:txBody>
      </p:sp>
      <p:pic>
        <p:nvPicPr>
          <p:cNvPr id="4" name="Содержимое 3" descr="Новый рисунок(1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2348880"/>
            <a:ext cx="6696743" cy="410445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10969529_0_62354_c48cc36e_or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476672"/>
            <a:ext cx="8606730" cy="568863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6480720" cy="367240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Развод – весьма противоречивое социально-нравственное явление, которое определяется в словаре по семейному воспитанию как «способ прекращения брака при жизни супругов». </a:t>
            </a:r>
            <a:br>
              <a:rPr lang="ru-RU" sz="2400" dirty="0" smtClean="0"/>
            </a:br>
            <a:r>
              <a:rPr lang="ru-RU" sz="2400" b="0" dirty="0" smtClean="0"/>
              <a:t>Развод – это лишь финал семейной драмы, юридическое оформление распавшихся супружеских отношений.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20120602-15325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0337" b="10337"/>
          <a:stretch>
            <a:fillRect/>
          </a:stretch>
        </p:blipFill>
        <p:spPr>
          <a:xfrm>
            <a:off x="6983760" y="260648"/>
            <a:ext cx="2160240" cy="216815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3645024"/>
            <a:ext cx="7704856" cy="21602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Кто же из супругов, по мнению россиян, виноват в разводе — муж или жена? Лишь 13% обвиняют мужчин, и только 7% — женщин. 62% уверены, что виноваты оба. Существует мнение, что развод — вроде цунами, в котором никто не виноват, просто "так получилось".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5266928" cy="116205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Причины разводов: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40060821_divorce_rate_top_10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32240" y="332656"/>
            <a:ext cx="2283991" cy="2080408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8686800" cy="46910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- необдуманное поспешное вступление в брак;</a:t>
            </a:r>
          </a:p>
          <a:p>
            <a:r>
              <a:rPr lang="ru-RU" sz="2000" dirty="0" smtClean="0"/>
              <a:t>- супружеская неверность;</a:t>
            </a:r>
            <a:br>
              <a:rPr lang="ru-RU" sz="2000" dirty="0" smtClean="0"/>
            </a:br>
            <a:r>
              <a:rPr lang="ru-RU" sz="2000" dirty="0" smtClean="0"/>
              <a:t>- психологическая несовместимость;</a:t>
            </a:r>
          </a:p>
          <a:p>
            <a:r>
              <a:rPr lang="ru-RU" sz="2000" dirty="0" smtClean="0"/>
              <a:t>- пагубные привычки (алкоголизм)</a:t>
            </a:r>
          </a:p>
          <a:p>
            <a:r>
              <a:rPr lang="ru-RU" sz="2000" dirty="0" smtClean="0"/>
              <a:t>- брак по расчету, например, ради решения жилищного вопроса;</a:t>
            </a:r>
            <a:br>
              <a:rPr lang="ru-RU" sz="2000" dirty="0" smtClean="0"/>
            </a:br>
            <a:r>
              <a:rPr lang="ru-RU" sz="2000" dirty="0" smtClean="0"/>
              <a:t>- вынужденное заключение брака из-за беременности;</a:t>
            </a:r>
            <a:br>
              <a:rPr lang="ru-RU" sz="2000" dirty="0" smtClean="0"/>
            </a:br>
            <a:r>
              <a:rPr lang="ru-RU" sz="2000" dirty="0" smtClean="0"/>
              <a:t>- давление на молодых со стороны родителей, родственников или друзей.</a:t>
            </a:r>
            <a:br>
              <a:rPr lang="ru-RU" sz="2000" dirty="0" smtClean="0"/>
            </a:br>
            <a:r>
              <a:rPr lang="ru-RU" sz="2000" dirty="0" smtClean="0"/>
              <a:t>- неумение строить семейные отношения и предотвращать конфликтные </a:t>
            </a:r>
            <a:r>
              <a:rPr lang="ru-RU" sz="2000" dirty="0" smtClean="0"/>
              <a:t>     ситуации</a:t>
            </a:r>
            <a:r>
              <a:rPr lang="ru-RU" sz="2000" dirty="0" smtClean="0"/>
              <a:t>;</a:t>
            </a:r>
          </a:p>
          <a:p>
            <a:r>
              <a:rPr lang="ru-RU" sz="2000" dirty="0" smtClean="0"/>
              <a:t>-бытовые проблемы;</a:t>
            </a:r>
            <a:br>
              <a:rPr lang="ru-RU" sz="2000" dirty="0" smtClean="0"/>
            </a:br>
            <a:r>
              <a:rPr lang="ru-RU" sz="2000" dirty="0" smtClean="0"/>
              <a:t>- разочарование в супруге;</a:t>
            </a:r>
            <a:br>
              <a:rPr lang="ru-RU" sz="2000" dirty="0" smtClean="0"/>
            </a:br>
            <a:r>
              <a:rPr lang="ru-RU" sz="2000" dirty="0" smtClean="0"/>
              <a:t>- безответственное отношение одного из супругов к семейной жизни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У разводов бывают самые разные причины. К таким выводам пришли аналитики ВЦИОМ, опубликовавшие результаты своего исследования. </a:t>
            </a:r>
            <a:br>
              <a:rPr lang="ru-RU" sz="2000" b="1" dirty="0" smtClean="0"/>
            </a:br>
            <a:r>
              <a:rPr lang="ru-RU" sz="2000" b="1" dirty="0" smtClean="0"/>
              <a:t>Опрошено 1600 человек в 153 российских городах и поселках.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prichiny_razvodov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772816"/>
            <a:ext cx="6984776" cy="3900661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tat_razvo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625278"/>
            <a:ext cx="6984776" cy="57560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iagram1231231231231444ma_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764704"/>
            <a:ext cx="7272808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_graf0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332656"/>
            <a:ext cx="4104456" cy="583478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pPr algn="l"/>
            <a:r>
              <a:rPr lang="ru-RU" sz="1600" b="1" dirty="0" smtClean="0"/>
              <a:t>1) эмоциональный развод</a:t>
            </a:r>
            <a:r>
              <a:rPr lang="ru-RU" sz="1600" dirty="0" smtClean="0"/>
              <a:t> – разрушение иллюзий в супружеской жизни, чувство неудовлетворенности, психологическое отчуждение супругов, страх и отчаяние, попытки контролировать партнера, споры, стремление избежать проблем. </a:t>
            </a:r>
            <a:br>
              <a:rPr lang="ru-RU" sz="1600" dirty="0" smtClean="0"/>
            </a:br>
            <a:r>
              <a:rPr lang="ru-RU" sz="1600" b="1" dirty="0" smtClean="0"/>
              <a:t>2) физический развод</a:t>
            </a:r>
            <a:r>
              <a:rPr lang="ru-RU" sz="1600" dirty="0" smtClean="0"/>
              <a:t>, включающий территориальную сепарацию и приводящий к раздельному проживанию бывших супругов;</a:t>
            </a:r>
            <a:br>
              <a:rPr lang="ru-RU" sz="1600" dirty="0" smtClean="0"/>
            </a:br>
            <a:r>
              <a:rPr lang="ru-RU" sz="1600" b="1" dirty="0" smtClean="0"/>
              <a:t>3) экономический развод</a:t>
            </a:r>
            <a:r>
              <a:rPr lang="ru-RU" sz="1600" dirty="0" smtClean="0"/>
              <a:t> – заключение соглашения и договоренностей о разделе имущества и жилища, о формах экономической поддержки бывшими супругами друг друга, о вкладе каждого из них в обеспечение материального благополучия детей и планировании в случае необходимости шагов по изменению места и графика работы каждым из супругов;</a:t>
            </a:r>
            <a:br>
              <a:rPr lang="ru-RU" sz="1600" dirty="0" smtClean="0"/>
            </a:br>
            <a:r>
              <a:rPr lang="ru-RU" sz="1600" b="1" dirty="0" smtClean="0"/>
              <a:t>4) социальный развод</a:t>
            </a:r>
            <a:r>
              <a:rPr lang="ru-RU" sz="1600" dirty="0" smtClean="0"/>
              <a:t> представляет собой реорганизацию отношений с расширенной семьей и перестройку отношений со значимым социальным окружением, общим кругом друзей и коллег. </a:t>
            </a:r>
            <a:br>
              <a:rPr lang="ru-RU" sz="1600" dirty="0" smtClean="0"/>
            </a:br>
            <a:r>
              <a:rPr lang="ru-RU" sz="1600" b="1" dirty="0" smtClean="0"/>
              <a:t>5) </a:t>
            </a:r>
            <a:r>
              <a:rPr lang="ru-RU" sz="1600" b="1" dirty="0" err="1" smtClean="0"/>
              <a:t>сородительский</a:t>
            </a:r>
            <a:r>
              <a:rPr lang="ru-RU" sz="1600" b="1" dirty="0" smtClean="0"/>
              <a:t> развод</a:t>
            </a:r>
            <a:r>
              <a:rPr lang="ru-RU" sz="1600" dirty="0" smtClean="0"/>
              <a:t> предполагает достижение договоренностей между супругами об ответственности и конкретных формах опеки и участии в воспитании детей; подготовку и информирование детей о предстоящем разводе и новых условиях жизни;</a:t>
            </a:r>
            <a:br>
              <a:rPr lang="ru-RU" sz="1600" dirty="0" smtClean="0"/>
            </a:br>
            <a:r>
              <a:rPr lang="ru-RU" sz="1600" b="1" dirty="0" smtClean="0"/>
              <a:t>6) религиозный развод</a:t>
            </a:r>
            <a:r>
              <a:rPr lang="ru-RU" sz="1600" dirty="0" smtClean="0"/>
              <a:t> – согласование с религиозными канонами и получение разрешения от духовника или иерархов </a:t>
            </a:r>
            <a:r>
              <a:rPr lang="ru-RU" sz="1600" dirty="0" err="1" smtClean="0"/>
              <a:t>конфессии</a:t>
            </a:r>
            <a:r>
              <a:rPr lang="ru-RU" sz="1600" dirty="0" smtClean="0"/>
              <a:t> на расторжение брака, если один из супругов или оба верующие.</a:t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6370"/>
          </a:xfrm>
        </p:spPr>
        <p:txBody>
          <a:bodyPr>
            <a:normAutofit/>
          </a:bodyPr>
          <a:lstStyle/>
          <a:p>
            <a:pPr marL="540000" algn="just"/>
            <a:r>
              <a:rPr lang="ru-RU" sz="1800" dirty="0"/>
              <a:t>Росстат обнародовал свежие данные о демографической ситуации в стране. Есть чему радоваться: за январь — август 2010 года число браков выросло на 7 тысяч, а количество разводов снизилось на 46 тысяч.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Однако </a:t>
            </a:r>
            <a:r>
              <a:rPr lang="ru-RU" sz="1800" dirty="0"/>
              <a:t>Россия продолжает оставаться в числе стран с самым большим количеством неженатых мужчин и незамужних женщин</a:t>
            </a:r>
            <a:r>
              <a:rPr lang="ru-RU" sz="1800" dirty="0" smtClean="0"/>
              <a:t>. </a:t>
            </a:r>
            <a:br>
              <a:rPr lang="ru-RU" sz="1800" dirty="0" smtClean="0"/>
            </a:br>
            <a:r>
              <a:rPr lang="ru-RU" sz="1800" dirty="0" smtClean="0"/>
              <a:t>Социологи </a:t>
            </a:r>
            <a:r>
              <a:rPr lang="ru-RU" sz="1800" dirty="0"/>
              <a:t>из МГУ утверждают, что по количеству браков и разводов мы не так уж сильно отличаемся от Европы. Загвоздка в том, что, в отличие от европейцев, у нас очень низкий уровень так называемой вторичной </a:t>
            </a:r>
            <a:r>
              <a:rPr lang="ru-RU" sz="1800" dirty="0" err="1"/>
              <a:t>брачности</a:t>
            </a:r>
            <a:r>
              <a:rPr lang="ru-RU" sz="1800" dirty="0"/>
              <a:t>. То есть, однажды пройдя цикл брак-развод, граждане (особенно гражданки) не торопятся вновь устанавливать с кем-то постоянные отношения.</a:t>
            </a:r>
          </a:p>
        </p:txBody>
      </p:sp>
      <p:pic>
        <p:nvPicPr>
          <p:cNvPr id="7" name="Содержимое 6" descr="153454_photo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3645024"/>
            <a:ext cx="6667500" cy="265747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</TotalTime>
  <Words>176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Социально-психологические проблемы развода</vt:lpstr>
      <vt:lpstr>Развод – весьма противоречивое социально-нравственное явление, которое определяется в словаре по семейному воспитанию как «способ прекращения брака при жизни супругов».  Развод – это лишь финал семейной драмы, юридическое оформление распавшихся супружеских отношений. </vt:lpstr>
      <vt:lpstr>Причины разводов:  </vt:lpstr>
      <vt:lpstr>У разводов бывают самые разные причины. К таким выводам пришли аналитики ВЦИОМ, опубликовавшие результаты своего исследования.  Опрошено 1600 человек в 153 российских городах и поселках. </vt:lpstr>
      <vt:lpstr>Слайд 5</vt:lpstr>
      <vt:lpstr>Слайд 6</vt:lpstr>
      <vt:lpstr>Слайд 7</vt:lpstr>
      <vt:lpstr>1) эмоциональный развод – разрушение иллюзий в супружеской жизни, чувство неудовлетворенности, психологическое отчуждение супругов, страх и отчаяние, попытки контролировать партнера, споры, стремление избежать проблем.  2) физический развод, включающий территориальную сепарацию и приводящий к раздельному проживанию бывших супругов; 3) экономический развод – заключение соглашения и договоренностей о разделе имущества и жилища, о формах экономической поддержки бывшими супругами друг друга, о вкладе каждого из них в обеспечение материального благополучия детей и планировании в случае необходимости шагов по изменению места и графика работы каждым из супругов; 4) социальный развод представляет собой реорганизацию отношений с расширенной семьей и перестройку отношений со значимым социальным окружением, общим кругом друзей и коллег.  5) сородительский развод предполагает достижение договоренностей между супругами об ответственности и конкретных формах опеки и участии в воспитании детей; подготовку и информирование детей о предстоящем разводе и новых условиях жизни; 6) религиозный развод – согласование с религиозными канонами и получение разрешения от духовника или иерархов конфессии на расторжение брака, если один из супругов или оба верующие. </vt:lpstr>
      <vt:lpstr>Росстат обнародовал свежие данные о демографической ситуации в стране. Есть чему радоваться: за январь — август 2010 года число браков выросло на 7 тысяч, а количество разводов снизилось на 46 тысяч.  Однако Россия продолжает оставаться в числе стран с самым большим количеством неженатых мужчин и незамужних женщин.  Социологи из МГУ утверждают, что по количеству браков и разводов мы не так уж сильно отличаемся от Европы. Загвоздка в том, что, в отличие от европейцев, у нас очень низкий уровень так называемой вторичной брачности. То есть, однажды пройдя цикл брак-развод, граждане (особенно гражданки) не торопятся вновь устанавливать с кем-то постоянные отношения.</vt:lpstr>
      <vt:lpstr>Тема, связанная с разводами на наш взгляд весьма актуальна, т.к. в России распадается практически половина браков. Мировая статистика также подтверждает тенденцию к увеличению количества разводов.  Приведем некоторые данные Федеральной службы государственной статистики РФ по количеству разводов и браков на 1000 человек населения в период с 1950 по 2008гг., представленные в виде графика. </vt:lpstr>
      <vt:lpstr>Слайд 11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23</cp:revision>
  <dcterms:created xsi:type="dcterms:W3CDTF">2012-09-30T16:43:01Z</dcterms:created>
  <dcterms:modified xsi:type="dcterms:W3CDTF">2012-10-24T19:51:28Z</dcterms:modified>
</cp:coreProperties>
</file>