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3" r:id="rId4"/>
    <p:sldId id="258" r:id="rId5"/>
    <p:sldId id="259" r:id="rId6"/>
    <p:sldId id="270" r:id="rId7"/>
    <p:sldId id="269" r:id="rId8"/>
    <p:sldId id="271" r:id="rId9"/>
    <p:sldId id="262" r:id="rId10"/>
    <p:sldId id="265" r:id="rId11"/>
    <p:sldId id="266" r:id="rId12"/>
    <p:sldId id="260" r:id="rId13"/>
    <p:sldId id="261" r:id="rId14"/>
    <p:sldId id="267" r:id="rId15"/>
    <p:sldId id="26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F0DAA77-6A58-439C-AA3F-4A4A0B65054F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8147725-FCD3-4A69-9A18-5DD4802058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0DAA77-6A58-439C-AA3F-4A4A0B65054F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147725-FCD3-4A69-9A18-5DD4802058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8F0DAA77-6A58-439C-AA3F-4A4A0B65054F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8147725-FCD3-4A69-9A18-5DD4802058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0DAA77-6A58-439C-AA3F-4A4A0B65054F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147725-FCD3-4A69-9A18-5DD4802058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F0DAA77-6A58-439C-AA3F-4A4A0B65054F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8147725-FCD3-4A69-9A18-5DD4802058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0DAA77-6A58-439C-AA3F-4A4A0B65054F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147725-FCD3-4A69-9A18-5DD4802058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0DAA77-6A58-439C-AA3F-4A4A0B65054F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147725-FCD3-4A69-9A18-5DD4802058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0DAA77-6A58-439C-AA3F-4A4A0B65054F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147725-FCD3-4A69-9A18-5DD4802058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F0DAA77-6A58-439C-AA3F-4A4A0B65054F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147725-FCD3-4A69-9A18-5DD4802058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0DAA77-6A58-439C-AA3F-4A4A0B65054F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147725-FCD3-4A69-9A18-5DD4802058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0DAA77-6A58-439C-AA3F-4A4A0B65054F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147725-FCD3-4A69-9A18-5DD48020585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8F0DAA77-6A58-439C-AA3F-4A4A0B65054F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8147725-FCD3-4A69-9A18-5DD48020585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57422" y="533400"/>
            <a:ext cx="6114846" cy="37528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Любовь</a:t>
            </a:r>
            <a:br>
              <a:rPr lang="ru-RU" dirty="0" smtClean="0"/>
            </a:br>
            <a:r>
              <a:rPr lang="ru-RU" dirty="0" smtClean="0"/>
              <a:t> как предпосылка и условие существования современной семьи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28992" y="4429132"/>
            <a:ext cx="5114778" cy="1101248"/>
          </a:xfrm>
        </p:spPr>
        <p:txBody>
          <a:bodyPr/>
          <a:lstStyle/>
          <a:p>
            <a:r>
              <a:rPr lang="ru-RU" dirty="0" smtClean="0"/>
              <a:t>Подготовила Животовская Анна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Эротическая </a:t>
            </a:r>
            <a:r>
              <a:rPr lang="ru-RU" smtClean="0"/>
              <a:t>любовь </a:t>
            </a: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>(</a:t>
            </a:r>
            <a:r>
              <a:rPr lang="ru-RU" dirty="0" smtClean="0"/>
              <a:t>Э. </a:t>
            </a:r>
            <a:r>
              <a:rPr lang="ru-RU" dirty="0" err="1" smtClean="0"/>
              <a:t>Фромм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Чтобы эротическая любовь быта действительно любовью, необходимо любить исходя из своей сущности и переживать исходя из сущности другого.</a:t>
            </a:r>
          </a:p>
          <a:p>
            <a:r>
              <a:rPr lang="ru-RU" dirty="0" smtClean="0"/>
              <a:t>Близость </a:t>
            </a:r>
            <a:r>
              <a:rPr lang="ru-RU" dirty="0"/>
              <a:t>утверждается прежде всего через половой контакт. </a:t>
            </a:r>
            <a:endParaRPr lang="ru-RU" dirty="0" smtClean="0"/>
          </a:p>
          <a:p>
            <a:r>
              <a:rPr lang="ru-RU" dirty="0" smtClean="0"/>
              <a:t>Так как </a:t>
            </a:r>
            <a:r>
              <a:rPr lang="ru-RU" dirty="0"/>
              <a:t>отчужденность другого человека </a:t>
            </a:r>
            <a:r>
              <a:rPr lang="ru-RU" dirty="0" smtClean="0"/>
              <a:t>ощущается прежде всего как физическая </a:t>
            </a:r>
            <a:r>
              <a:rPr lang="ru-RU" dirty="0"/>
              <a:t>отчужденность, то физическое единство </a:t>
            </a:r>
            <a:r>
              <a:rPr lang="ru-RU" dirty="0" smtClean="0"/>
              <a:t>принимается </a:t>
            </a:r>
            <a:r>
              <a:rPr lang="ru-RU" dirty="0"/>
              <a:t>за достижение близости. </a:t>
            </a:r>
            <a:endParaRPr lang="ru-RU" dirty="0" smtClean="0"/>
          </a:p>
          <a:p>
            <a:r>
              <a:rPr lang="ru-RU" dirty="0" smtClean="0"/>
              <a:t>Это пример извращенного влечения </a:t>
            </a:r>
            <a:r>
              <a:rPr lang="ru-RU" dirty="0"/>
              <a:t>друг к </a:t>
            </a:r>
            <a:r>
              <a:rPr lang="ru-RU" dirty="0" smtClean="0"/>
              <a:t>другу в </a:t>
            </a:r>
            <a:r>
              <a:rPr lang="ru-RU" dirty="0"/>
              <a:t>супружеских </a:t>
            </a:r>
            <a:r>
              <a:rPr lang="ru-RU" dirty="0" smtClean="0"/>
              <a:t>парах.</a:t>
            </a:r>
          </a:p>
          <a:p>
            <a:r>
              <a:rPr lang="ru-RU" dirty="0" smtClean="0"/>
              <a:t>Близость со временем </a:t>
            </a:r>
            <a:r>
              <a:rPr lang="ru-RU" dirty="0"/>
              <a:t>имеет тенденцию сходить на нет. </a:t>
            </a:r>
            <a:endParaRPr lang="ru-RU" dirty="0" smtClean="0"/>
          </a:p>
          <a:p>
            <a:r>
              <a:rPr lang="ru-RU" dirty="0" smtClean="0"/>
              <a:t>В </a:t>
            </a:r>
            <a:r>
              <a:rPr lang="ru-RU" dirty="0"/>
              <a:t>результате – попытки сближения с новым, незнакомым человеком. Опять чужой превращается в близкого, опять вспыхивает </a:t>
            </a:r>
            <a:r>
              <a:rPr lang="ru-RU" dirty="0" smtClean="0"/>
              <a:t>влюбленность, </a:t>
            </a:r>
            <a:r>
              <a:rPr lang="ru-RU" dirty="0"/>
              <a:t>и опять она </a:t>
            </a:r>
            <a:r>
              <a:rPr lang="ru-RU" dirty="0" smtClean="0"/>
              <a:t>теряет </a:t>
            </a:r>
            <a:r>
              <a:rPr lang="ru-RU" dirty="0"/>
              <a:t>свою силу и заканчивается желанием </a:t>
            </a:r>
            <a:r>
              <a:rPr lang="ru-RU" dirty="0" smtClean="0"/>
              <a:t>следующей </a:t>
            </a:r>
            <a:r>
              <a:rPr lang="ru-RU" dirty="0"/>
              <a:t>любви – в надежде, что она будет существенно отличаться от прежних. </a:t>
            </a:r>
            <a:endParaRPr lang="ru-RU" dirty="0" smtClean="0"/>
          </a:p>
          <a:p>
            <a:r>
              <a:rPr lang="ru-RU" dirty="0" smtClean="0"/>
              <a:t>Этим </a:t>
            </a:r>
            <a:r>
              <a:rPr lang="ru-RU" dirty="0"/>
              <a:t>иллюзиям в значительной степени способствует обманчивый характер полового желания.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Любовь и брак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Кроме потребности быть любимым, каждый человек сам стремится любить. </a:t>
            </a:r>
          </a:p>
          <a:p>
            <a:r>
              <a:rPr lang="ru-RU" dirty="0" smtClean="0"/>
              <a:t>В юности молодых люди вступают в брак, чтобы быть постоянно с объектом своей влюбленности, мечтая о длительной духовной и физической интимности.</a:t>
            </a:r>
          </a:p>
          <a:p>
            <a:r>
              <a:rPr lang="ru-RU" dirty="0" smtClean="0"/>
              <a:t>Так семья выступает как супружество, создает возможности для проявления чувств гуманизма и любви. </a:t>
            </a:r>
          </a:p>
          <a:p>
            <a:r>
              <a:rPr lang="ru-RU" dirty="0" smtClean="0"/>
              <a:t>Супружество является важнейшей ценностной ориентацией молодых людей перед вступлением в брак и в первые годы совместной жизни. </a:t>
            </a:r>
          </a:p>
          <a:p>
            <a:r>
              <a:rPr lang="ru-RU" dirty="0" smtClean="0"/>
              <a:t>С течением времени у супругов появляется стремление быть родителями, которое реализуется в формах материнства и отцовства.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Взаимоотношения супружества и любви.</a:t>
            </a:r>
            <a:br>
              <a:rPr lang="ru-RU" dirty="0" smtClean="0"/>
            </a:br>
            <a:r>
              <a:rPr lang="ru-RU" dirty="0" smtClean="0"/>
              <a:t> Взгляд С.В. Ковалева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Ожидание любви </a:t>
            </a:r>
            <a:r>
              <a:rPr lang="ru-RU" dirty="0"/>
              <a:t>и даже самое ее существование в семье приводят к гибели супружества. </a:t>
            </a:r>
            <a:endParaRPr lang="ru-RU" dirty="0" smtClean="0"/>
          </a:p>
          <a:p>
            <a:r>
              <a:rPr lang="ru-RU" dirty="0" smtClean="0"/>
              <a:t>Почему? </a:t>
            </a:r>
          </a:p>
          <a:p>
            <a:r>
              <a:rPr lang="ru-RU" dirty="0" smtClean="0"/>
              <a:t>Взрослея</a:t>
            </a:r>
            <a:r>
              <a:rPr lang="ru-RU" dirty="0"/>
              <a:t>, человек теряет свойственную детям и животным безошибочность эмоциональной оценки окружающего </a:t>
            </a:r>
            <a:r>
              <a:rPr lang="ru-RU" dirty="0" smtClean="0"/>
              <a:t>мира</a:t>
            </a:r>
          </a:p>
          <a:p>
            <a:r>
              <a:rPr lang="ru-RU" dirty="0" smtClean="0"/>
              <a:t>Неправомерно </a:t>
            </a:r>
            <a:r>
              <a:rPr lang="ru-RU" dirty="0"/>
              <a:t>отождествлять такие феномены, как любовь и брак, ибо любовь может быть без брака и брак без любви. </a:t>
            </a:r>
            <a:endParaRPr lang="ru-RU" dirty="0" smtClean="0"/>
          </a:p>
          <a:p>
            <a:r>
              <a:rPr lang="ru-RU" dirty="0" smtClean="0"/>
              <a:t>В </a:t>
            </a:r>
            <a:r>
              <a:rPr lang="ru-RU" dirty="0"/>
              <a:t>течение длительного исторического периода </a:t>
            </a:r>
            <a:r>
              <a:rPr lang="ru-RU" dirty="0" smtClean="0"/>
              <a:t>любовь и брак </a:t>
            </a:r>
            <a:r>
              <a:rPr lang="ru-RU" dirty="0"/>
              <a:t>существовали раздельно.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51506"/>
          </a:xfrm>
        </p:spPr>
        <p:txBody>
          <a:bodyPr>
            <a:normAutofit/>
          </a:bodyPr>
          <a:lstStyle/>
          <a:p>
            <a:r>
              <a:rPr lang="ru-RU" dirty="0" smtClean="0"/>
              <a:t>продолжение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7239000" cy="5384190"/>
          </a:xfrm>
        </p:spPr>
        <p:txBody>
          <a:bodyPr>
            <a:normAutofit lnSpcReduction="10000"/>
          </a:bodyPr>
          <a:lstStyle/>
          <a:p>
            <a:pPr hangingPunct="0"/>
            <a:r>
              <a:rPr lang="ru-RU" dirty="0" smtClean="0"/>
              <a:t>Слияние двух уникальных «я» со своими личностными особенностями не всегда приводит к появлению одного «мы». </a:t>
            </a:r>
          </a:p>
          <a:p>
            <a:pPr hangingPunct="0"/>
            <a:r>
              <a:rPr lang="ru-RU" dirty="0" smtClean="0"/>
              <a:t>В нетерпении мы ищем не супруга, а любимого, забывая, что одной любовью жив не будешь.</a:t>
            </a:r>
          </a:p>
          <a:p>
            <a:pPr hangingPunct="0"/>
            <a:r>
              <a:rPr lang="ru-RU" dirty="0" smtClean="0"/>
              <a:t>Порой вопросы быта приводят </a:t>
            </a:r>
            <a:r>
              <a:rPr lang="ru-RU" dirty="0"/>
              <a:t>к гибели </a:t>
            </a:r>
            <a:r>
              <a:rPr lang="ru-RU" dirty="0" smtClean="0"/>
              <a:t>иллюзий, </a:t>
            </a:r>
            <a:r>
              <a:rPr lang="ru-RU" dirty="0"/>
              <a:t>что ведет к поискам любовного партнера вне брака и к супружеской неверности.</a:t>
            </a:r>
          </a:p>
          <a:p>
            <a:pPr hangingPunct="0"/>
            <a:r>
              <a:rPr lang="ru-RU" dirty="0"/>
              <a:t>Фетишизация любви, желание быть и любимым, и любить заставляют нас нетерпеливо искать это прекрасное чувство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7239000" cy="10715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Доминирующие отношения и  «качество» брака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7239000" cy="5098438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 smtClean="0"/>
              <a:t>1</a:t>
            </a:r>
            <a:r>
              <a:rPr lang="ru-RU" sz="2900" b="1" dirty="0" smtClean="0"/>
              <a:t>. Доминирование полового влечения</a:t>
            </a:r>
            <a:r>
              <a:rPr lang="ru-RU" sz="2900" dirty="0" smtClean="0"/>
              <a:t>. Сексуальная доминанта превращает человека в раба своих влечений, что ограничивает психическое и духовное развитие человека. Такие люди </a:t>
            </a:r>
            <a:r>
              <a:rPr lang="ru-RU" sz="2900" i="1" dirty="0" smtClean="0"/>
              <a:t>не способны к созданию семьи</a:t>
            </a:r>
            <a:r>
              <a:rPr lang="ru-RU" sz="2900" dirty="0" smtClean="0"/>
              <a:t>, т. к. у них слишком сильна потребность в смене «объектов» удовлетворения сексуальной потребности.</a:t>
            </a:r>
          </a:p>
          <a:p>
            <a:r>
              <a:rPr lang="ru-RU" sz="2900" b="1" dirty="0" smtClean="0"/>
              <a:t>2. Потребность быть любимым </a:t>
            </a:r>
            <a:r>
              <a:rPr lang="ru-RU" sz="2900" dirty="0" smtClean="0"/>
              <a:t>свойственна каждому человеку с раннего детства, но нередко она остается направленной только на себя. Повышенная потребность быть любимым и признанным выражается в болезненных реакциях на неуспех, повышенном уровне притязаний. Такие люди </a:t>
            </a:r>
            <a:r>
              <a:rPr lang="ru-RU" sz="2900" i="1" dirty="0" smtClean="0"/>
              <a:t>в браке постоянно заняты выяснением отношений</a:t>
            </a:r>
            <a:r>
              <a:rPr lang="ru-RU" sz="2900" dirty="0" smtClean="0"/>
              <a:t>, а не делами, которых так много в браке.</a:t>
            </a:r>
          </a:p>
          <a:p>
            <a:r>
              <a:rPr lang="ru-RU" sz="2900" b="1" dirty="0" smtClean="0"/>
              <a:t>3. Способность любить</a:t>
            </a:r>
            <a:r>
              <a:rPr lang="ru-RU" sz="2900" dirty="0" smtClean="0"/>
              <a:t>. Уровни способности любить различны — от взаимного чувства до бескорыстной самоотверженной любви и при отсутствии взаимности - такой человек верен в любви и надежен в семье. Если чувственными удовольствиями можно пресытиться, то любовь не насыщаема: любимый человек не надоедает, он раскрывается все глубже и глубже. </a:t>
            </a:r>
            <a:r>
              <a:rPr lang="ru-RU" sz="2900" i="1" dirty="0" smtClean="0"/>
              <a:t>Любящие образуют один организм, разъединение которого подобно смерти</a:t>
            </a:r>
            <a:r>
              <a:rPr lang="ru-RU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Список литературы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b="1" dirty="0"/>
              <a:t>Психология семейных отношений с основами семейного консультирования</a:t>
            </a:r>
            <a:r>
              <a:rPr lang="ru-RU" sz="2400" dirty="0"/>
              <a:t>: Учеб. пособие для студ. </a:t>
            </a:r>
            <a:r>
              <a:rPr lang="ru-RU" sz="2400" dirty="0" err="1"/>
              <a:t>высш</a:t>
            </a:r>
            <a:r>
              <a:rPr lang="ru-RU" sz="2400" dirty="0"/>
              <a:t>. учеб. заведений / </a:t>
            </a:r>
            <a:r>
              <a:rPr lang="ru-RU" sz="2400" b="1" dirty="0" smtClean="0"/>
              <a:t>Под </a:t>
            </a:r>
            <a:r>
              <a:rPr lang="ru-RU" sz="2400" b="1" dirty="0"/>
              <a:t>ред. Е. Г. </a:t>
            </a:r>
            <a:r>
              <a:rPr lang="ru-RU" sz="2400" b="1" dirty="0" err="1"/>
              <a:t>Силяевой</a:t>
            </a:r>
            <a:r>
              <a:rPr lang="ru-RU" sz="2400" dirty="0"/>
              <a:t>. </a:t>
            </a:r>
            <a:r>
              <a:rPr lang="ru-RU" sz="2000" dirty="0"/>
              <a:t>- М.: Издательский центр «Академия», 2002. -192 с</a:t>
            </a:r>
            <a:r>
              <a:rPr lang="ru-RU" sz="2000" dirty="0" smtClean="0"/>
              <a:t>.</a:t>
            </a:r>
          </a:p>
          <a:p>
            <a:r>
              <a:rPr lang="ru-RU" sz="2400" b="1" dirty="0" err="1"/>
              <a:t>Фромм</a:t>
            </a:r>
            <a:r>
              <a:rPr lang="ru-RU" sz="2400" b="1" dirty="0"/>
              <a:t> Э</a:t>
            </a:r>
            <a:r>
              <a:rPr lang="ru-RU" sz="2400" dirty="0"/>
              <a:t>. </a:t>
            </a:r>
            <a:r>
              <a:rPr lang="ru-RU" sz="2400" b="1" dirty="0"/>
              <a:t>Искусство любви. Исследование природы любви</a:t>
            </a:r>
            <a:r>
              <a:rPr lang="ru-RU" sz="2400" dirty="0"/>
              <a:t>. </a:t>
            </a:r>
            <a:r>
              <a:rPr lang="ru-RU" sz="2000" dirty="0"/>
              <a:t>М., 1990</a:t>
            </a:r>
            <a:r>
              <a:rPr lang="ru-RU" sz="2400" dirty="0" smtClean="0"/>
              <a:t>.</a:t>
            </a:r>
          </a:p>
          <a:p>
            <a:r>
              <a:rPr lang="ru-RU" sz="2400" b="1" dirty="0" smtClean="0"/>
              <a:t>Шнейдер Л.Б. Психология семейных отношений. курс лекций</a:t>
            </a:r>
            <a:r>
              <a:rPr lang="ru-RU" sz="2400" dirty="0" smtClean="0"/>
              <a:t>. </a:t>
            </a:r>
            <a:r>
              <a:rPr lang="ru-RU" sz="2000" dirty="0" smtClean="0"/>
              <a:t>М.: Апрель-Пресс, Изд-во </a:t>
            </a:r>
            <a:r>
              <a:rPr lang="ru-RU" sz="2000" dirty="0" err="1" smtClean="0"/>
              <a:t>ЭКСМО-Пресс</a:t>
            </a:r>
            <a:r>
              <a:rPr lang="ru-RU" sz="2000" dirty="0" smtClean="0"/>
              <a:t>, 2000. — 512 с. </a:t>
            </a:r>
            <a:endParaRPr lang="ru-RU" sz="2000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любовь?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600200"/>
            <a:ext cx="8329642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/>
              <a:t>Любовь </a:t>
            </a:r>
            <a:r>
              <a:rPr lang="ru-RU" dirty="0" smtClean="0"/>
              <a:t>(Э. </a:t>
            </a:r>
            <a:r>
              <a:rPr lang="ru-RU" dirty="0" err="1" smtClean="0"/>
              <a:t>Эриксон</a:t>
            </a:r>
            <a:r>
              <a:rPr lang="ru-RU" dirty="0" smtClean="0"/>
              <a:t>)– </a:t>
            </a:r>
          </a:p>
          <a:p>
            <a:pPr marL="514350" indent="-514350">
              <a:buAutoNum type="arabicParenR"/>
            </a:pPr>
            <a:r>
              <a:rPr lang="ru-RU" dirty="0" smtClean="0"/>
              <a:t>психосоциальное свойство,</a:t>
            </a:r>
          </a:p>
          <a:p>
            <a:pPr marL="514350" indent="-514350">
              <a:buAutoNum type="arabicParenR"/>
            </a:pPr>
            <a:r>
              <a:rPr lang="ru-RU" dirty="0" smtClean="0"/>
              <a:t>дает </a:t>
            </a:r>
            <a:r>
              <a:rPr lang="ru-RU" dirty="0"/>
              <a:t>возможность разделения </a:t>
            </a:r>
            <a:r>
              <a:rPr lang="ru-RU" dirty="0" smtClean="0"/>
              <a:t>личностной </a:t>
            </a:r>
            <a:r>
              <a:rPr lang="ru-RU" dirty="0"/>
              <a:t>идентичности в равноправных </a:t>
            </a:r>
            <a:r>
              <a:rPr lang="ru-RU" dirty="0" smtClean="0"/>
              <a:t>отношениях;</a:t>
            </a:r>
          </a:p>
          <a:p>
            <a:pPr marL="514350" indent="-514350">
              <a:buAutoNum type="arabicParenR"/>
            </a:pPr>
            <a:r>
              <a:rPr lang="ru-RU" dirty="0" smtClean="0"/>
              <a:t>предполагает сохранение </a:t>
            </a:r>
            <a:r>
              <a:rPr lang="ru-RU" dirty="0"/>
              <a:t>верности </a:t>
            </a:r>
            <a:r>
              <a:rPr lang="ru-RU" dirty="0" smtClean="0"/>
              <a:t>партнеру;</a:t>
            </a:r>
          </a:p>
          <a:p>
            <a:pPr marL="514350" indent="-514350">
              <a:buAutoNum type="arabicParenR"/>
            </a:pPr>
            <a:r>
              <a:rPr lang="ru-RU" dirty="0" smtClean="0"/>
              <a:t>подразумевает готовность </a:t>
            </a:r>
            <a:r>
              <a:rPr lang="ru-RU" dirty="0"/>
              <a:t>к самоограничению и альтруизму</a:t>
            </a:r>
            <a:r>
              <a:rPr lang="ru-RU" dirty="0" smtClean="0"/>
              <a:t>.</a:t>
            </a:r>
            <a:r>
              <a:rPr lang="ru-RU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Что такое любовь? (</a:t>
            </a:r>
            <a:r>
              <a:rPr lang="ru-RU" dirty="0" err="1" smtClean="0"/>
              <a:t>Э.Фромм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Любовь как умение, чувство и волевой акт. «Любви надо учиться, постепенно овладевать ее теорией и практикой».</a:t>
            </a:r>
          </a:p>
          <a:p>
            <a:r>
              <a:rPr lang="ru-RU" dirty="0" smtClean="0"/>
              <a:t> Любовь – это активная сила, основанная на заботе о другом человеке, открытости, уважении и понимании. </a:t>
            </a:r>
          </a:p>
          <a:p>
            <a:r>
              <a:rPr lang="ru-RU" dirty="0" smtClean="0"/>
              <a:t>Любовь прежде всего волевой акт. </a:t>
            </a:r>
          </a:p>
          <a:p>
            <a:r>
              <a:rPr lang="ru-RU" dirty="0" smtClean="0"/>
              <a:t>Любовь – не только чувство, это и решение, и суд, и обет.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Типы любви по А. </a:t>
            </a:r>
            <a:r>
              <a:rPr lang="ru-RU" dirty="0" err="1" smtClean="0"/>
              <a:t>Маслоу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643050"/>
            <a:ext cx="7239000" cy="4846320"/>
          </a:xfrm>
        </p:spPr>
        <p:txBody>
          <a:bodyPr>
            <a:normAutofit/>
          </a:bodyPr>
          <a:lstStyle/>
          <a:p>
            <a:pPr algn="just"/>
            <a:r>
              <a:rPr lang="ru-RU" b="1" i="1" dirty="0" err="1" smtClean="0">
                <a:latin typeface="Arial" pitchFamily="34" charset="0"/>
                <a:cs typeface="Arial" pitchFamily="34" charset="0"/>
              </a:rPr>
              <a:t>Дефицитарная</a:t>
            </a:r>
            <a:r>
              <a:rPr lang="ru-RU" b="1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b="1" i="1" dirty="0">
                <a:latin typeface="Arial" pitchFamily="34" charset="0"/>
                <a:cs typeface="Arial" pitchFamily="34" charset="0"/>
              </a:rPr>
              <a:t>любовь</a:t>
            </a:r>
            <a:r>
              <a:rPr lang="ru-RU" i="1" dirty="0">
                <a:latin typeface="Arial" pitchFamily="34" charset="0"/>
                <a:cs typeface="Arial" pitchFamily="34" charset="0"/>
              </a:rPr>
              <a:t>,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восполняющая дефицит </a:t>
            </a:r>
            <a:r>
              <a:rPr lang="ru-RU" dirty="0">
                <a:latin typeface="Arial" pitchFamily="34" charset="0"/>
                <a:cs typeface="Arial" pitchFamily="34" charset="0"/>
              </a:rPr>
              <a:t>удовлетворения потребностей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личности. Любовь как средство получения благ, привилегий, преимуществ. </a:t>
            </a:r>
          </a:p>
          <a:p>
            <a:pPr algn="just"/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b="1" i="1" dirty="0">
                <a:latin typeface="Arial" pitchFamily="34" charset="0"/>
                <a:cs typeface="Arial" pitchFamily="34" charset="0"/>
              </a:rPr>
              <a:t>Л</a:t>
            </a:r>
            <a:r>
              <a:rPr lang="ru-RU" b="1" i="1" dirty="0" smtClean="0">
                <a:latin typeface="Arial" pitchFamily="34" charset="0"/>
                <a:cs typeface="Arial" pitchFamily="34" charset="0"/>
              </a:rPr>
              <a:t>юбовь бытия,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>
                <a:latin typeface="Arial" pitchFamily="34" charset="0"/>
                <a:cs typeface="Arial" pitchFamily="34" charset="0"/>
              </a:rPr>
              <a:t>в которой сама активность любви выступает как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самоценность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just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		Бытийная </a:t>
            </a:r>
            <a:r>
              <a:rPr lang="ru-RU" dirty="0">
                <a:latin typeface="Arial" pitchFamily="34" charset="0"/>
                <a:cs typeface="Arial" pitchFamily="34" charset="0"/>
              </a:rPr>
              <a:t>любовь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альтруистична</a:t>
            </a:r>
            <a:r>
              <a:rPr lang="ru-RU" dirty="0">
                <a:latin typeface="Arial" pitchFamily="34" charset="0"/>
                <a:cs typeface="Arial" pitchFamily="34" charset="0"/>
              </a:rPr>
              <a:t>, в ней главное — благо партнера, его успехи, бескорыстная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помощь </a:t>
            </a:r>
            <a:r>
              <a:rPr lang="ru-RU" dirty="0">
                <a:latin typeface="Arial" pitchFamily="34" charset="0"/>
                <a:cs typeface="Arial" pitchFamily="34" charset="0"/>
              </a:rPr>
              <a:t>ему, готовность к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самопожертвованию.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23945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Как возникает любовь?</a:t>
            </a:r>
            <a:br>
              <a:rPr lang="ru-RU" dirty="0" smtClean="0"/>
            </a:br>
            <a:r>
              <a:rPr lang="ru-RU" dirty="0" smtClean="0"/>
              <a:t>Три стадии любви </a:t>
            </a:r>
            <a:br>
              <a:rPr lang="ru-RU" dirty="0" smtClean="0"/>
            </a:br>
            <a:r>
              <a:rPr lang="ru-RU" dirty="0" smtClean="0"/>
              <a:t>		(по л.М. Панковой)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496"/>
            <a:ext cx="7239000" cy="3598240"/>
          </a:xfrm>
        </p:spPr>
        <p:txBody>
          <a:bodyPr>
            <a:normAutofit/>
          </a:bodyPr>
          <a:lstStyle/>
          <a:p>
            <a:pPr hangingPunct="0"/>
            <a:r>
              <a:rPr lang="ru-RU" b="1" dirty="0" smtClean="0"/>
              <a:t>Первая </a:t>
            </a:r>
            <a:r>
              <a:rPr lang="ru-RU" dirty="0"/>
              <a:t>– интерес, симпатия, влечение</a:t>
            </a:r>
            <a:r>
              <a:rPr lang="ru-RU" dirty="0" smtClean="0"/>
              <a:t>.</a:t>
            </a:r>
          </a:p>
          <a:p>
            <a:pPr hangingPunct="0"/>
            <a:r>
              <a:rPr lang="ru-RU" b="1" dirty="0" smtClean="0"/>
              <a:t>Вторая</a:t>
            </a:r>
            <a:r>
              <a:rPr lang="ru-RU" dirty="0" smtClean="0"/>
              <a:t> – восхищение, восторженность, влюбленность, страсть.</a:t>
            </a:r>
          </a:p>
          <a:p>
            <a:pPr hangingPunct="0"/>
            <a:r>
              <a:rPr lang="ru-RU" b="1" dirty="0" smtClean="0"/>
              <a:t>Третья</a:t>
            </a:r>
            <a:r>
              <a:rPr lang="ru-RU" dirty="0" smtClean="0"/>
              <a:t> – поклонение, уважение, преданность.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Черты Первой стадии любви</a:t>
            </a:r>
            <a:br>
              <a:rPr lang="ru-RU" dirty="0" smtClean="0"/>
            </a:br>
            <a:r>
              <a:rPr lang="ru-RU" dirty="0" smtClean="0"/>
              <a:t> /</a:t>
            </a:r>
            <a:r>
              <a:rPr lang="ru-RU" sz="2700" dirty="0" smtClean="0"/>
              <a:t>интерес, симпатия, влечение/</a:t>
            </a:r>
            <a:endParaRPr lang="ru-RU" sz="27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Мы говорим: «Он (она) мне нравится».</a:t>
            </a:r>
          </a:p>
          <a:p>
            <a:r>
              <a:rPr lang="ru-RU" dirty="0" smtClean="0"/>
              <a:t>Появляется дружба между юношей и девушкой. </a:t>
            </a:r>
          </a:p>
          <a:p>
            <a:r>
              <a:rPr lang="ru-RU" dirty="0" smtClean="0"/>
              <a:t>Отношения очень приятные, поднимают настроение, хотя пока ни к чему не обязывают. </a:t>
            </a:r>
          </a:p>
          <a:p>
            <a:r>
              <a:rPr lang="ru-RU" dirty="0" smtClean="0"/>
              <a:t>Повышается жизненный тонус, активизируются личные действия по самоусовершенствованию, так как есть человек, которому ты нравишься и который нравится тебе.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39444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Признаки второй стадии 		любви  </a:t>
            </a:r>
            <a:r>
              <a:rPr lang="ru-RU" sz="2200" dirty="0" smtClean="0"/>
              <a:t>/влюбленность, страсть/</a:t>
            </a:r>
            <a:br>
              <a:rPr lang="ru-RU" sz="2200" dirty="0" smtClean="0"/>
            </a:br>
            <a:endParaRPr lang="ru-RU" sz="2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hangingPunct="0"/>
            <a:r>
              <a:rPr lang="ru-RU" dirty="0" smtClean="0"/>
              <a:t>Чувства уже создают определенную напряженность и накал. </a:t>
            </a:r>
          </a:p>
          <a:p>
            <a:pPr hangingPunct="0"/>
            <a:r>
              <a:rPr lang="ru-RU" dirty="0" smtClean="0"/>
              <a:t>Они всегда волнуют, но утомляют, выбивают из ритма, требуют своего разрешения. </a:t>
            </a:r>
          </a:p>
          <a:p>
            <a:pPr hangingPunct="0"/>
            <a:r>
              <a:rPr lang="ru-RU" dirty="0" smtClean="0"/>
              <a:t>Поэтому страсть либо погаснет, либо получит удовлетворение. </a:t>
            </a:r>
          </a:p>
          <a:p>
            <a:pPr hangingPunct="0"/>
            <a:r>
              <a:rPr lang="ru-RU" dirty="0" smtClean="0"/>
              <a:t>Становится реальностью превращение дружественных отношений симпатизирующих друг другу мужчины и женщины в любовный роман.</a:t>
            </a:r>
          </a:p>
          <a:p>
            <a:pPr hangingPunct="0"/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Черты третьей стадии любви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hangingPunct="0"/>
            <a:r>
              <a:rPr lang="ru-RU" dirty="0" smtClean="0"/>
              <a:t>Поклонение, уважение, преданность. </a:t>
            </a:r>
          </a:p>
          <a:p>
            <a:pPr hangingPunct="0"/>
            <a:r>
              <a:rPr lang="ru-RU" dirty="0" smtClean="0"/>
              <a:t>Можно испытать страсть как наваждение, но любить, не уважая человека, нельзя.</a:t>
            </a:r>
          </a:p>
          <a:p>
            <a:pPr hangingPunct="0"/>
            <a:r>
              <a:rPr lang="ru-RU" dirty="0" smtClean="0"/>
              <a:t>Любовь приводит мужчину и женщину к принятию решения о вступлении в брак.</a:t>
            </a:r>
          </a:p>
          <a:p>
            <a:pPr hangingPunct="0">
              <a:buNone/>
            </a:pPr>
            <a:endParaRPr lang="ru-RU" dirty="0" smtClean="0"/>
          </a:p>
          <a:p>
            <a:pPr hangingPunct="0">
              <a:buNone/>
            </a:pPr>
            <a:endParaRPr lang="ru-RU" dirty="0" smtClean="0"/>
          </a:p>
          <a:p>
            <a:pPr hangingPunct="0">
              <a:buNone/>
            </a:pPr>
            <a:r>
              <a:rPr lang="ru-RU" dirty="0" smtClean="0"/>
              <a:t>!!! Любовь, прошедшая все три фазы развития, и есть индивидуальное чувство на всю жизнь.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Три состояния отношений </a:t>
            </a:r>
            <a:r>
              <a:rPr lang="ru-RU" dirty="0" err="1" smtClean="0"/>
              <a:t>предбрачной</a:t>
            </a:r>
            <a:r>
              <a:rPr lang="ru-RU" dirty="0" smtClean="0"/>
              <a:t> пары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hangingPunct="0"/>
            <a:r>
              <a:rPr lang="ru-RU" b="1" dirty="0" smtClean="0"/>
              <a:t>Любовь</a:t>
            </a:r>
            <a:r>
              <a:rPr lang="ru-RU" dirty="0" smtClean="0"/>
              <a:t> </a:t>
            </a:r>
            <a:r>
              <a:rPr lang="ru-RU" dirty="0"/>
              <a:t>– это дружба, нежность, узнавание внутренних достоинств, принятие и понимание индивидуальности партнера, детерминант личностного роста. </a:t>
            </a:r>
          </a:p>
          <a:p>
            <a:pPr hangingPunct="0"/>
            <a:r>
              <a:rPr lang="ru-RU" b="1" dirty="0"/>
              <a:t>Влюбленность</a:t>
            </a:r>
            <a:r>
              <a:rPr lang="ru-RU" dirty="0"/>
              <a:t> характеризуется концентрацией внимания на внешних данных партнера (влюбиться в глаза), его общественном положении и т.д.</a:t>
            </a:r>
          </a:p>
          <a:p>
            <a:pPr hangingPunct="0"/>
            <a:r>
              <a:rPr lang="ru-RU" dirty="0"/>
              <a:t>В ситуации </a:t>
            </a:r>
            <a:r>
              <a:rPr lang="ru-RU" b="1" dirty="0"/>
              <a:t>частичной любви </a:t>
            </a:r>
            <a:r>
              <a:rPr lang="ru-RU" dirty="0"/>
              <a:t>отношения в паре строятся в основном на сексуальном влечении партнеров друг к другу.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202</TotalTime>
  <Words>1018</Words>
  <Application>Microsoft Office PowerPoint</Application>
  <PresentationFormat>Экран (4:3)</PresentationFormat>
  <Paragraphs>75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Изящная</vt:lpstr>
      <vt:lpstr>Любовь  как предпосылка и условие существования современной семьи </vt:lpstr>
      <vt:lpstr>Что такое любовь?</vt:lpstr>
      <vt:lpstr>Что такое любовь? (Э.Фромм)</vt:lpstr>
      <vt:lpstr>Типы любви по А. Маслоу</vt:lpstr>
      <vt:lpstr>  Как возникает любовь? Три стадии любви    (по л.М. Панковой)</vt:lpstr>
      <vt:lpstr>Черты Первой стадии любви  /интерес, симпатия, влечение/</vt:lpstr>
      <vt:lpstr>Признаки второй стадии   любви  /влюбленность, страсть/ </vt:lpstr>
      <vt:lpstr>Черты третьей стадии любви</vt:lpstr>
      <vt:lpstr>Три состояния отношений предбрачной пары</vt:lpstr>
      <vt:lpstr>Эротическая любовь  (Э. Фромм)</vt:lpstr>
      <vt:lpstr>Любовь и брак</vt:lpstr>
      <vt:lpstr>Взаимоотношения супружества и любви.  Взгляд С.В. Ковалева</vt:lpstr>
      <vt:lpstr>продолжение</vt:lpstr>
      <vt:lpstr>Доминирующие отношения и  «качество» брака</vt:lpstr>
      <vt:lpstr>Список литературы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Психологические особенности и закономерности супружеской любви</dc:title>
  <dc:creator>Анна</dc:creator>
  <cp:lastModifiedBy>Анна</cp:lastModifiedBy>
  <cp:revision>27</cp:revision>
  <dcterms:created xsi:type="dcterms:W3CDTF">2012-10-18T20:03:24Z</dcterms:created>
  <dcterms:modified xsi:type="dcterms:W3CDTF">2012-10-26T06:26:48Z</dcterms:modified>
</cp:coreProperties>
</file>