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5"/>
  </p:notesMasterIdLst>
  <p:sldIdLst>
    <p:sldId id="256" r:id="rId2"/>
    <p:sldId id="281" r:id="rId3"/>
    <p:sldId id="271" r:id="rId4"/>
    <p:sldId id="276" r:id="rId5"/>
    <p:sldId id="275" r:id="rId6"/>
    <p:sldId id="278" r:id="rId7"/>
    <p:sldId id="279" r:id="rId8"/>
    <p:sldId id="259" r:id="rId9"/>
    <p:sldId id="262" r:id="rId10"/>
    <p:sldId id="260" r:id="rId11"/>
    <p:sldId id="280" r:id="rId12"/>
    <p:sldId id="265" r:id="rId13"/>
    <p:sldId id="28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7B86DB-BE73-4E89-8BE3-73B5FC6D116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61548-88C3-420F-8EBA-411173D9F9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706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761548-88C3-420F-8EBA-411173D9F95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144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32040" y="2204864"/>
            <a:ext cx="3168352" cy="3807505"/>
          </a:xfrm>
        </p:spPr>
        <p:txBody>
          <a:bodyPr>
            <a:normAutofit/>
          </a:bodyPr>
          <a:lstStyle/>
          <a:p>
            <a:r>
              <a:rPr lang="ru-RU" sz="2800" b="1" dirty="0"/>
              <a:t>ФОРМИРОВАНИЕ ИМИДЖА СЕМЬИ ПОД ВЛИЯНИЕМ </a:t>
            </a:r>
            <a:br>
              <a:rPr lang="ru-RU" sz="2800" b="1" dirty="0"/>
            </a:br>
            <a:r>
              <a:rPr lang="ru-RU" sz="2800" b="1" dirty="0"/>
              <a:t>СРЕДСТВ МАССОВОЙ ИНФОРМАЦИИ</a:t>
            </a:r>
            <a:r>
              <a:rPr lang="ru-RU" sz="2800" b="1" i="1" dirty="0"/>
              <a:t/>
            </a:r>
            <a:br>
              <a:rPr lang="ru-RU" sz="2800" b="1" i="1" dirty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260648"/>
            <a:ext cx="3309803" cy="1260629"/>
          </a:xfrm>
        </p:spPr>
        <p:txBody>
          <a:bodyPr>
            <a:noAutofit/>
          </a:bodyPr>
          <a:lstStyle/>
          <a:p>
            <a:r>
              <a:rPr lang="ru-RU" sz="2000" dirty="0" smtClean="0"/>
              <a:t>Зачетная работа по курсу «Педагогика </a:t>
            </a:r>
            <a:r>
              <a:rPr lang="ru-RU" dirty="0" smtClean="0"/>
              <a:t>и психология </a:t>
            </a:r>
            <a:r>
              <a:rPr lang="ru-RU" sz="2000" dirty="0" smtClean="0"/>
              <a:t>семьи»</a:t>
            </a:r>
            <a:r>
              <a:rPr lang="ru-RU" dirty="0" smtClean="0"/>
              <a:t> </a:t>
            </a:r>
            <a:r>
              <a:rPr lang="ru-RU" dirty="0" smtClean="0"/>
              <a:t>на тему:</a:t>
            </a:r>
            <a:endParaRPr lang="ru-RU" sz="2000" dirty="0" smtClean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51520" y="5229200"/>
            <a:ext cx="8640960" cy="1260629"/>
          </a:xfrm>
          <a:prstGeom prst="rect">
            <a:avLst/>
          </a:prstGeom>
        </p:spPr>
        <p:txBody>
          <a:bodyPr vert="horz" lIns="118872" tIns="0" rIns="45720" bIns="0" rtlCol="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None/>
              <a:defRPr kumimoji="0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None/>
              <a:defRPr kumimoji="0" lang="en-US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None/>
              <a:defRPr kumimoji="0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ru-RU" dirty="0"/>
          </a:p>
          <a:p>
            <a:r>
              <a:rPr lang="ru-RU" dirty="0" smtClean="0"/>
              <a:t>Подготовили студент 4 курса физического факультета МГУ</a:t>
            </a:r>
          </a:p>
          <a:p>
            <a:r>
              <a:rPr lang="ru-RU" dirty="0" smtClean="0"/>
              <a:t>Сухоруков Руслан Владимирович,</a:t>
            </a:r>
          </a:p>
          <a:p>
            <a:r>
              <a:rPr lang="ru-RU" dirty="0" smtClean="0"/>
              <a:t>студентка 2 курса социологического факультета МГУ</a:t>
            </a:r>
          </a:p>
          <a:p>
            <a:r>
              <a:rPr lang="ru-RU" dirty="0" smtClean="0"/>
              <a:t>Гусева Ксения Викторовна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374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920880" cy="1143000"/>
          </a:xfrm>
        </p:spPr>
        <p:txBody>
          <a:bodyPr>
            <a:normAutofit/>
          </a:bodyPr>
          <a:lstStyle/>
          <a:p>
            <a:r>
              <a:rPr lang="ru-RU" sz="3600" dirty="0"/>
              <a:t>Ч</a:t>
            </a:r>
            <a:r>
              <a:rPr lang="ru-RU" sz="3600" dirty="0" smtClean="0"/>
              <a:t>исло </a:t>
            </a:r>
            <a:r>
              <a:rPr lang="ru-RU" sz="3600" dirty="0"/>
              <a:t>детей в </a:t>
            </a:r>
            <a:r>
              <a:rPr lang="ru-RU" sz="3600" dirty="0" smtClean="0"/>
              <a:t>семье в ТВ-рекламе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5191"/>
            <a:ext cx="8005789" cy="4318105"/>
          </a:xfrm>
        </p:spPr>
        <p:txBody>
          <a:bodyPr>
            <a:normAutofit/>
          </a:bodyPr>
          <a:lstStyle/>
          <a:p>
            <a:r>
              <a:rPr lang="ru-RU" dirty="0"/>
              <a:t>Семья в рекламе – это однодетная семья (123 </a:t>
            </a:r>
            <a:r>
              <a:rPr lang="ru-RU" dirty="0" smtClean="0"/>
              <a:t>ролика)</a:t>
            </a:r>
          </a:p>
          <a:p>
            <a:r>
              <a:rPr lang="ru-RU" dirty="0"/>
              <a:t>Д</a:t>
            </a:r>
            <a:r>
              <a:rPr lang="ru-RU" dirty="0" smtClean="0"/>
              <a:t>вухдетная </a:t>
            </a:r>
            <a:r>
              <a:rPr lang="ru-RU" dirty="0"/>
              <a:t>(93 </a:t>
            </a:r>
            <a:r>
              <a:rPr lang="ru-RU" dirty="0" smtClean="0"/>
              <a:t>ролика)</a:t>
            </a:r>
          </a:p>
          <a:p>
            <a:r>
              <a:rPr lang="ru-RU" dirty="0" smtClean="0"/>
              <a:t>Бездетная семья </a:t>
            </a:r>
            <a:r>
              <a:rPr lang="ru-RU" dirty="0"/>
              <a:t>(79 роликов). </a:t>
            </a:r>
            <a:endParaRPr lang="ru-RU" dirty="0" smtClean="0"/>
          </a:p>
          <a:p>
            <a:r>
              <a:rPr lang="ru-RU" dirty="0" smtClean="0"/>
              <a:t>Образ </a:t>
            </a:r>
            <a:r>
              <a:rPr lang="ru-RU" dirty="0"/>
              <a:t>многодетной семьи использовался всего в 11 рекламных роликах.</a:t>
            </a:r>
          </a:p>
        </p:txBody>
      </p:sp>
    </p:spTree>
    <p:extLst>
      <p:ext uri="{BB962C8B-B14F-4D97-AF65-F5344CB8AC3E}">
        <p14:creationId xmlns:p14="http://schemas.microsoft.com/office/powerpoint/2010/main" val="53163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276872"/>
            <a:ext cx="84969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1) </a:t>
            </a:r>
            <a:r>
              <a:rPr lang="ru-RU" sz="2400" dirty="0" smtClean="0"/>
              <a:t>на </a:t>
            </a:r>
            <a:r>
              <a:rPr lang="ru-RU" sz="2400" dirty="0"/>
              <a:t>законодательном уровне ограничить деятельность СМИ, которые ведут антисемейную пропаганду;</a:t>
            </a:r>
          </a:p>
          <a:p>
            <a:r>
              <a:rPr lang="ru-RU" sz="2400" b="1" dirty="0" smtClean="0"/>
              <a:t>2) </a:t>
            </a:r>
            <a:r>
              <a:rPr lang="ru-RU" sz="2400" dirty="0" smtClean="0"/>
              <a:t>подвергать </a:t>
            </a:r>
            <a:r>
              <a:rPr lang="ru-RU" sz="2400" dirty="0"/>
              <a:t>обязательной цензуре рекламные материалы с целью оценки влияния на формирование </a:t>
            </a:r>
            <a:r>
              <a:rPr lang="ru-RU" sz="2400" dirty="0" err="1"/>
              <a:t>фамилистических</a:t>
            </a:r>
            <a:r>
              <a:rPr lang="ru-RU" sz="2400" dirty="0"/>
              <a:t> ценностей;</a:t>
            </a:r>
          </a:p>
          <a:p>
            <a:r>
              <a:rPr lang="ru-RU" sz="2400" b="1" dirty="0" smtClean="0"/>
              <a:t>3) </a:t>
            </a:r>
            <a:r>
              <a:rPr lang="ru-RU" sz="2400" dirty="0" smtClean="0"/>
              <a:t>увеличить </a:t>
            </a:r>
            <a:r>
              <a:rPr lang="ru-RU" sz="2400" dirty="0"/>
              <a:t>объем социальной рекламы </a:t>
            </a:r>
            <a:r>
              <a:rPr lang="ru-RU" sz="2400" dirty="0" err="1"/>
              <a:t>просемейного</a:t>
            </a:r>
            <a:r>
              <a:rPr lang="ru-RU" sz="2400" dirty="0"/>
              <a:t> характера;</a:t>
            </a:r>
          </a:p>
          <a:p>
            <a:r>
              <a:rPr lang="ru-RU" sz="2400" b="1" dirty="0" smtClean="0"/>
              <a:t>4) </a:t>
            </a:r>
            <a:r>
              <a:rPr lang="ru-RU" sz="2400" dirty="0" smtClean="0"/>
              <a:t>использовать </a:t>
            </a:r>
            <a:r>
              <a:rPr lang="ru-RU" sz="2400" dirty="0"/>
              <a:t>СМИ для пропаганды традиционных семейных ценностей и популяризации семейного образа жизни.</a:t>
            </a:r>
          </a:p>
        </p:txBody>
      </p:sp>
    </p:spTree>
    <p:extLst>
      <p:ext uri="{BB962C8B-B14F-4D97-AF65-F5344CB8AC3E}">
        <p14:creationId xmlns:p14="http://schemas.microsoft.com/office/powerpoint/2010/main" val="359265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Статьи и материалы.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Ростовская </a:t>
            </a:r>
            <a:r>
              <a:rPr lang="ru-RU" sz="2400" dirty="0"/>
              <a:t>Т.К. Молодая семья в современном российском обществе. – Иваново, ИГУ, 2005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Галкина А. </a:t>
            </a:r>
            <a:r>
              <a:rPr lang="ru-RU" sz="2400" dirty="0" smtClean="0"/>
              <a:t>В. Различные </a:t>
            </a:r>
            <a:r>
              <a:rPr lang="ru-RU" sz="2400" dirty="0" smtClean="0"/>
              <a:t>аспекты исследования семейных образов в СМИ и рекламных сообщениях</a:t>
            </a:r>
            <a:endParaRPr lang="ru-RU" sz="2400" baseline="30000" dirty="0" smtClean="0"/>
          </a:p>
          <a:p>
            <a:endParaRPr lang="ru-RU" sz="2400" baseline="30000" dirty="0"/>
          </a:p>
          <a:p>
            <a:r>
              <a:rPr lang="ru-RU" sz="2400" dirty="0" err="1" smtClean="0"/>
              <a:t>Медкова</a:t>
            </a:r>
            <a:r>
              <a:rPr lang="ru-RU" sz="2400" dirty="0" smtClean="0"/>
              <a:t> </a:t>
            </a:r>
            <a:r>
              <a:rPr lang="ru-RU" sz="2400" dirty="0"/>
              <a:t>М.В., </a:t>
            </a:r>
            <a:r>
              <a:rPr lang="ru-RU" sz="2400" dirty="0" err="1"/>
              <a:t>Проневская</a:t>
            </a:r>
            <a:r>
              <a:rPr lang="ru-RU" sz="2400" dirty="0"/>
              <a:t> И.В. Имидж семьи в рекламе и на </a:t>
            </a:r>
            <a:r>
              <a:rPr lang="ru-RU" sz="2400" dirty="0" smtClean="0"/>
              <a:t>телевидении.</a:t>
            </a:r>
          </a:p>
          <a:p>
            <a:r>
              <a:rPr lang="ru-RU" sz="2400" dirty="0" err="1" smtClean="0"/>
              <a:t>Проневская</a:t>
            </a:r>
            <a:r>
              <a:rPr lang="ru-RU" sz="2400" dirty="0" smtClean="0"/>
              <a:t> </a:t>
            </a:r>
            <a:r>
              <a:rPr lang="ru-RU" sz="2400" dirty="0"/>
              <a:t>И.В. Образ семьи в средствах массовой </a:t>
            </a:r>
            <a:r>
              <a:rPr lang="ru-RU" sz="2400" dirty="0" smtClean="0"/>
              <a:t>информации.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1792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360" y="188640"/>
            <a:ext cx="9155360" cy="6945960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/>
              <a:t>Спасибо </a:t>
            </a:r>
            <a:r>
              <a:rPr lang="ru-RU" sz="9600" smtClean="0"/>
              <a:t>за внимание </a:t>
            </a:r>
            <a:r>
              <a:rPr lang="ru-RU" sz="9600" smtClean="0">
                <a:sym typeface="Wingdings" pitchFamily="2" charset="2"/>
              </a:rPr>
              <a:t>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88860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Имидж семьи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118872" indent="0">
              <a:buNone/>
            </a:pPr>
            <a:r>
              <a:rPr lang="ru-RU" b="1" dirty="0"/>
              <a:t>Имидж семьи, пропагандируемый в </a:t>
            </a:r>
            <a:r>
              <a:rPr lang="ru-RU" b="1" dirty="0" smtClean="0"/>
              <a:t>СМИ:</a:t>
            </a:r>
          </a:p>
          <a:p>
            <a:pPr marL="633222" indent="-514350">
              <a:buAutoNum type="arabicParenR"/>
            </a:pPr>
            <a:r>
              <a:rPr lang="ru-RU" dirty="0" smtClean="0"/>
              <a:t>определяет </a:t>
            </a:r>
            <a:r>
              <a:rPr lang="ru-RU" dirty="0"/>
              <a:t>актуальные модели </a:t>
            </a:r>
            <a:r>
              <a:rPr lang="ru-RU" dirty="0" smtClean="0"/>
              <a:t>семейного </a:t>
            </a:r>
            <a:r>
              <a:rPr lang="ru-RU" dirty="0"/>
              <a:t>поведения, </a:t>
            </a:r>
            <a:endParaRPr lang="ru-RU" dirty="0" smtClean="0"/>
          </a:p>
          <a:p>
            <a:pPr marL="633222" indent="-514350">
              <a:buAutoNum type="arabicParenR"/>
            </a:pPr>
            <a:r>
              <a:rPr lang="ru-RU" dirty="0" smtClean="0"/>
              <a:t>активно </a:t>
            </a:r>
            <a:r>
              <a:rPr lang="ru-RU" dirty="0"/>
              <a:t>участвует в формировании такого </a:t>
            </a:r>
            <a:r>
              <a:rPr lang="ru-RU" dirty="0" smtClean="0"/>
              <a:t>феномена</a:t>
            </a:r>
            <a:r>
              <a:rPr lang="ru-RU" dirty="0"/>
              <a:t>, как мода, создает типизированные образы-эталоны семьи, которые впоследствии сопровождают человека всю его жизнь, оказывая значительное влияние на его мировосприятие. </a:t>
            </a:r>
            <a:endParaRPr lang="ru-RU" dirty="0" smtClean="0"/>
          </a:p>
          <a:p>
            <a:pPr marL="633222" indent="-514350">
              <a:buAutoNum type="arabicParenR"/>
            </a:pPr>
            <a:endParaRPr lang="ru-RU" dirty="0"/>
          </a:p>
          <a:p>
            <a:pPr marL="118872" indent="0">
              <a:buNone/>
            </a:pPr>
            <a:r>
              <a:rPr lang="ru-RU" dirty="0" smtClean="0"/>
              <a:t>Посредством </a:t>
            </a:r>
            <a:r>
              <a:rPr lang="ru-RU" dirty="0"/>
              <a:t>идентификации и проекции человек неосознанно </a:t>
            </a:r>
            <a:r>
              <a:rPr lang="ru-RU" dirty="0" smtClean="0"/>
              <a:t>подражает образам </a:t>
            </a:r>
            <a:r>
              <a:rPr lang="ru-RU" dirty="0"/>
              <a:t>семьи, рекламируемым СМИ.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442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Принципы формирования имиджа современной семьи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" y="2132856"/>
            <a:ext cx="7823212" cy="4621144"/>
          </a:xfrm>
        </p:spPr>
        <p:txBody>
          <a:bodyPr numCol="1">
            <a:normAutofit/>
          </a:bodyPr>
          <a:lstStyle/>
          <a:p>
            <a:r>
              <a:rPr lang="ru-RU" dirty="0" smtClean="0"/>
              <a:t>о составе</a:t>
            </a:r>
          </a:p>
          <a:p>
            <a:r>
              <a:rPr lang="ru-RU" dirty="0" smtClean="0"/>
              <a:t>структуре семьи</a:t>
            </a:r>
          </a:p>
          <a:p>
            <a:r>
              <a:rPr lang="ru-RU" dirty="0" smtClean="0"/>
              <a:t>географическом </a:t>
            </a:r>
            <a:r>
              <a:rPr lang="ru-RU" dirty="0"/>
              <a:t>положении </a:t>
            </a:r>
            <a:r>
              <a:rPr lang="ru-RU" dirty="0" smtClean="0"/>
              <a:t>семьи</a:t>
            </a:r>
          </a:p>
          <a:p>
            <a:r>
              <a:rPr lang="ru-RU" dirty="0" smtClean="0"/>
              <a:t>об </a:t>
            </a:r>
            <a:r>
              <a:rPr lang="ru-RU" dirty="0"/>
              <a:t>однородности социального состава </a:t>
            </a:r>
            <a:r>
              <a:rPr lang="ru-RU" dirty="0" smtClean="0"/>
              <a:t>семьи</a:t>
            </a:r>
          </a:p>
          <a:p>
            <a:r>
              <a:rPr lang="ru-RU" dirty="0" smtClean="0"/>
              <a:t>о </a:t>
            </a:r>
            <a:r>
              <a:rPr lang="ru-RU" dirty="0"/>
              <a:t>семейном стаже </a:t>
            </a:r>
            <a:r>
              <a:rPr lang="ru-RU" dirty="0" smtClean="0"/>
              <a:t>семьи </a:t>
            </a:r>
          </a:p>
          <a:p>
            <a:r>
              <a:rPr lang="ru-RU" dirty="0" smtClean="0"/>
              <a:t>количестве </a:t>
            </a:r>
            <a:r>
              <a:rPr lang="ru-RU" dirty="0"/>
              <a:t>детей в </a:t>
            </a:r>
            <a:r>
              <a:rPr lang="ru-RU" dirty="0" smtClean="0"/>
              <a:t>семье</a:t>
            </a:r>
          </a:p>
          <a:p>
            <a:r>
              <a:rPr lang="ru-RU" dirty="0" smtClean="0"/>
              <a:t>распределении </a:t>
            </a:r>
            <a:r>
              <a:rPr lang="ru-RU" dirty="0"/>
              <a:t>ролей в </a:t>
            </a:r>
            <a:r>
              <a:rPr lang="ru-RU" dirty="0" smtClean="0"/>
              <a:t>семье</a:t>
            </a:r>
          </a:p>
          <a:p>
            <a:r>
              <a:rPr lang="ru-RU" dirty="0" smtClean="0"/>
              <a:t>системе </a:t>
            </a:r>
            <a:r>
              <a:rPr lang="ru-RU" dirty="0"/>
              <a:t>семейных </a:t>
            </a:r>
            <a:r>
              <a:rPr lang="ru-RU" dirty="0" smtClean="0"/>
              <a:t>ценностей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1548022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Имидж семьи создается на </a:t>
            </a:r>
            <a:r>
              <a:rPr lang="ru-RU" sz="2400" b="1" dirty="0" smtClean="0"/>
              <a:t>основании</a:t>
            </a:r>
            <a:r>
              <a:rPr lang="en-US" sz="2400" b="1" dirty="0" smtClean="0"/>
              <a:t> </a:t>
            </a:r>
            <a:r>
              <a:rPr lang="ru-RU" sz="2400" b="1" dirty="0" smtClean="0"/>
              <a:t>информации</a:t>
            </a:r>
            <a:r>
              <a:rPr lang="ru-RU" sz="2400" b="1" dirty="0"/>
              <a:t>: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6544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6936" y="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/>
              <a:t>Исследование динамики семейных установок молодежи 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9121405" y="2420888"/>
            <a:ext cx="4114800" cy="294869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 flipH="1">
            <a:off x="8686800" y="6093296"/>
            <a:ext cx="2941984" cy="307504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13431" y="1540742"/>
            <a:ext cx="828092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sz="2000" b="1" dirty="0" smtClean="0"/>
              <a:t>В своем исследовании «Формирование имиджа семьи под влиянием СМИ (социологический аспект)» Короткова </a:t>
            </a:r>
            <a:r>
              <a:rPr lang="ru-RU" sz="2000" b="1" dirty="0"/>
              <a:t>Анна </a:t>
            </a:r>
            <a:r>
              <a:rPr lang="ru-RU" sz="2000" b="1" dirty="0" smtClean="0"/>
              <a:t>Васильевна выявила следующие тенденции.</a:t>
            </a:r>
          </a:p>
          <a:p>
            <a:endParaRPr lang="ru-RU" b="1" i="1" dirty="0" smtClean="0"/>
          </a:p>
          <a:p>
            <a:r>
              <a:rPr lang="ru-RU" sz="2400" b="1" u="sng" dirty="0"/>
              <a:t>В</a:t>
            </a:r>
            <a:r>
              <a:rPr lang="ru-RU" sz="2400" b="1" u="sng" dirty="0" smtClean="0"/>
              <a:t>лияние </a:t>
            </a:r>
            <a:r>
              <a:rPr lang="ru-RU" sz="2400" b="1" u="sng" dirty="0"/>
              <a:t>СМИ на рост негативных явлений в сфере брака и </a:t>
            </a:r>
            <a:r>
              <a:rPr lang="ru-RU" sz="2400" b="1" u="sng" dirty="0" smtClean="0"/>
              <a:t>семьи:</a:t>
            </a:r>
          </a:p>
          <a:p>
            <a:r>
              <a:rPr lang="ru-RU" sz="2400" dirty="0" smtClean="0"/>
              <a:t>1) падение </a:t>
            </a:r>
            <a:r>
              <a:rPr lang="ru-RU" sz="2400" dirty="0"/>
              <a:t>рождаемости, </a:t>
            </a:r>
            <a:endParaRPr lang="ru-RU" sz="2400" dirty="0" smtClean="0"/>
          </a:p>
          <a:p>
            <a:r>
              <a:rPr lang="ru-RU" sz="2400" dirty="0" smtClean="0"/>
              <a:t>2) сокращение </a:t>
            </a:r>
            <a:r>
              <a:rPr lang="ru-RU" sz="2400" dirty="0"/>
              <a:t>числа браков и увеличение разводов, </a:t>
            </a:r>
            <a:endParaRPr lang="ru-RU" sz="2400" dirty="0" smtClean="0"/>
          </a:p>
          <a:p>
            <a:r>
              <a:rPr lang="ru-RU" sz="2400" dirty="0" smtClean="0"/>
              <a:t>3) распространение </a:t>
            </a:r>
            <a:r>
              <a:rPr lang="ru-RU" sz="2400" dirty="0"/>
              <a:t>идеала однодетной семьи, </a:t>
            </a:r>
            <a:endParaRPr lang="ru-RU" sz="2400" dirty="0" smtClean="0"/>
          </a:p>
          <a:p>
            <a:r>
              <a:rPr lang="ru-RU" sz="2400" dirty="0" smtClean="0"/>
              <a:t>4) невыполнение </a:t>
            </a:r>
            <a:r>
              <a:rPr lang="ru-RU" sz="2400" dirty="0"/>
              <a:t>семьей своих функций, </a:t>
            </a:r>
            <a:endParaRPr lang="ru-RU" sz="2400" dirty="0" smtClean="0"/>
          </a:p>
          <a:p>
            <a:r>
              <a:rPr lang="ru-RU" sz="2400" dirty="0" smtClean="0"/>
              <a:t>5) ослабление </a:t>
            </a:r>
            <a:r>
              <a:rPr lang="ru-RU" sz="2400" dirty="0"/>
              <a:t>родственных </a:t>
            </a:r>
            <a:r>
              <a:rPr lang="ru-RU" sz="2400" dirty="0" smtClean="0"/>
              <a:t>связей</a:t>
            </a:r>
            <a:endParaRPr lang="ru-RU" sz="2400" dirty="0"/>
          </a:p>
          <a:p>
            <a:endParaRPr lang="ru-RU" b="1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184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211" y="18864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/>
              <a:t>Исследование динамики семейных установок молодежи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60" y="1772816"/>
            <a:ext cx="806489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/>
              <a:t>К нерешённым проблемам функциональной связи семьи и общества, оказывающим влияние на формирование имиджа семьи, можно отнести: </a:t>
            </a:r>
            <a:endParaRPr lang="ru-RU" sz="2400" b="1" u="sng" dirty="0" smtClean="0"/>
          </a:p>
          <a:p>
            <a:pPr marL="342900" indent="-342900">
              <a:buAutoNum type="arabicParenR"/>
            </a:pPr>
            <a:r>
              <a:rPr lang="ru-RU" sz="2400" dirty="0" smtClean="0"/>
              <a:t>ослабление </a:t>
            </a:r>
            <a:r>
              <a:rPr lang="ru-RU" sz="2400" dirty="0"/>
              <a:t>возможности семьи в передаче социокультурных накоплений, в том числе и стереотипов поведения и образа жизни; </a:t>
            </a:r>
            <a:endParaRPr lang="ru-RU" sz="2400" dirty="0" smtClean="0"/>
          </a:p>
          <a:p>
            <a:pPr marL="342900" indent="-342900">
              <a:buAutoNum type="arabicParenR"/>
            </a:pPr>
            <a:r>
              <a:rPr lang="ru-RU" sz="2400" dirty="0" smtClean="0"/>
              <a:t>неспособность </a:t>
            </a:r>
            <a:r>
              <a:rPr lang="ru-RU" sz="2400" dirty="0"/>
              <a:t>общества помочь семье закрепиться в иерархии статусов, сформировать и реализовать необходимый уровень потребностей для его развития, </a:t>
            </a:r>
            <a:endParaRPr lang="ru-RU" sz="2400" dirty="0" smtClean="0"/>
          </a:p>
          <a:p>
            <a:pPr marL="342900" indent="-342900">
              <a:buAutoNum type="arabicParenR"/>
            </a:pPr>
            <a:r>
              <a:rPr lang="ru-RU" sz="2400" dirty="0" smtClean="0"/>
              <a:t>осуществлять </a:t>
            </a:r>
            <a:r>
              <a:rPr lang="ru-RU" sz="2400" dirty="0"/>
              <a:t>контроль над процессом создания имиджа семьи в СМИ (особенно в рекламной деятельности</a:t>
            </a:r>
            <a:r>
              <a:rPr lang="ru-RU" sz="2400" dirty="0" smtClean="0"/>
              <a:t>)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37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Исследование динамики семейных установок молодежи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31640" y="2132856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84040" y="2285256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636440" y="2437656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96888" y="1988840"/>
            <a:ext cx="78915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/>
              <a:t>Степень влияния СМИ на </a:t>
            </a:r>
            <a:r>
              <a:rPr lang="ru-RU" sz="2800" b="1" u="sng" dirty="0"/>
              <a:t>формирование семейных установок </a:t>
            </a:r>
            <a:r>
              <a:rPr lang="ru-RU" sz="2800" b="1" u="sng" dirty="0" smtClean="0"/>
              <a:t>молодежи:</a:t>
            </a:r>
          </a:p>
          <a:p>
            <a:endParaRPr lang="ru-RU" sz="2800" b="1" u="sng" dirty="0" smtClean="0"/>
          </a:p>
          <a:p>
            <a:pPr marL="342900" indent="-342900">
              <a:buAutoNum type="arabicParenR"/>
            </a:pPr>
            <a:r>
              <a:rPr lang="ru-RU" sz="2800" dirty="0" smtClean="0"/>
              <a:t>влияют</a:t>
            </a:r>
            <a:r>
              <a:rPr lang="ru-RU" sz="2800" b="1" dirty="0" smtClean="0"/>
              <a:t> -</a:t>
            </a:r>
            <a:r>
              <a:rPr lang="ru-RU" sz="2800" dirty="0" smtClean="0"/>
              <a:t> </a:t>
            </a:r>
            <a:r>
              <a:rPr lang="ru-RU" sz="2800" dirty="0"/>
              <a:t>40%, </a:t>
            </a:r>
            <a:endParaRPr lang="ru-RU" sz="2800" dirty="0" smtClean="0"/>
          </a:p>
          <a:p>
            <a:pPr marL="342900" indent="-342900">
              <a:buAutoNum type="arabicParenR"/>
            </a:pPr>
            <a:r>
              <a:rPr lang="ru-RU" sz="2800" dirty="0" smtClean="0"/>
              <a:t>частично </a:t>
            </a:r>
            <a:r>
              <a:rPr lang="ru-RU" sz="2800" dirty="0"/>
              <a:t>влияют – 43%, </a:t>
            </a:r>
            <a:endParaRPr lang="ru-RU" sz="2800" dirty="0" smtClean="0"/>
          </a:p>
          <a:p>
            <a:pPr marL="342900" indent="-342900">
              <a:buAutoNum type="arabicParenR"/>
            </a:pPr>
            <a:r>
              <a:rPr lang="ru-RU" sz="2800" dirty="0" smtClean="0"/>
              <a:t>никак </a:t>
            </a:r>
            <a:r>
              <a:rPr lang="ru-RU" sz="2800" dirty="0"/>
              <a:t>не влияют – 17%.</a:t>
            </a:r>
          </a:p>
        </p:txBody>
      </p:sp>
    </p:spTree>
    <p:extLst>
      <p:ext uri="{BB962C8B-B14F-4D97-AF65-F5344CB8AC3E}">
        <p14:creationId xmlns:p14="http://schemas.microsoft.com/office/powerpoint/2010/main" val="286136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Исследование динамики семейных установок молодежи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>
              <a:buNone/>
            </a:pPr>
            <a:r>
              <a:rPr lang="ru-RU" b="1" u="sng" dirty="0"/>
              <a:t>Как показали исследования Ростовской Т.К., </a:t>
            </a:r>
            <a:r>
              <a:rPr lang="ru-RU" b="1" u="sng" dirty="0" err="1"/>
              <a:t>Свадьбиной</a:t>
            </a:r>
            <a:r>
              <a:rPr lang="ru-RU" b="1" u="sng" dirty="0"/>
              <a:t> Т.В., </a:t>
            </a:r>
            <a:r>
              <a:rPr lang="ru-RU" b="1" u="sng" dirty="0" err="1"/>
              <a:t>Солодникова</a:t>
            </a:r>
            <a:r>
              <a:rPr lang="ru-RU" b="1" u="sng" dirty="0"/>
              <a:t> В.В</a:t>
            </a:r>
            <a:r>
              <a:rPr lang="ru-RU" b="1" u="sng" dirty="0" smtClean="0"/>
              <a:t>.:</a:t>
            </a:r>
          </a:p>
          <a:p>
            <a:pPr marL="118872" indent="0">
              <a:buNone/>
            </a:pPr>
            <a:r>
              <a:rPr lang="ru-RU" dirty="0" smtClean="0"/>
              <a:t>1) семейные </a:t>
            </a:r>
            <a:r>
              <a:rPr lang="ru-RU" dirty="0"/>
              <a:t>роли мужчин и женщин стали более </a:t>
            </a:r>
            <a:r>
              <a:rPr lang="ru-RU" i="1" dirty="0" smtClean="0"/>
              <a:t>однородными</a:t>
            </a:r>
            <a:r>
              <a:rPr lang="ru-RU" dirty="0" smtClean="0"/>
              <a:t>,</a:t>
            </a:r>
          </a:p>
          <a:p>
            <a:pPr marL="118872" indent="0">
              <a:buNone/>
            </a:pPr>
            <a:r>
              <a:rPr lang="ru-RU" dirty="0" smtClean="0"/>
              <a:t>2) доля </a:t>
            </a:r>
            <a:r>
              <a:rPr lang="ru-RU" dirty="0"/>
              <a:t>семей с традиционным распределением ролей уменьшилась с 53% до 17% (из числа зарегистрированных браков).</a:t>
            </a:r>
          </a:p>
          <a:p>
            <a:pPr marL="118872" indent="0">
              <a:buNone/>
            </a:pP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175533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err="1" smtClean="0"/>
              <a:t>Фамилистический</a:t>
            </a:r>
            <a:r>
              <a:rPr lang="ru-RU" sz="4000" dirty="0" smtClean="0"/>
              <a:t> анализ текстов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5191"/>
            <a:ext cx="8291264" cy="3958065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16</a:t>
            </a:r>
            <a:r>
              <a:rPr lang="ru-RU" dirty="0" smtClean="0"/>
              <a:t>% - криминальных </a:t>
            </a:r>
            <a:r>
              <a:rPr lang="ru-RU" dirty="0"/>
              <a:t>сюжетов, </a:t>
            </a:r>
            <a:r>
              <a:rPr lang="ru-RU" dirty="0" smtClean="0"/>
              <a:t>причем половина из них – ненасильственная гибель, похищение или криминальная статистика</a:t>
            </a:r>
          </a:p>
          <a:p>
            <a:r>
              <a:rPr lang="ru-RU" dirty="0" smtClean="0"/>
              <a:t>63</a:t>
            </a:r>
            <a:r>
              <a:rPr lang="ru-RU" dirty="0"/>
              <a:t>% – семейная жизнь «замечательных людей» (политики, актеры, телеведущие, спортсмены), </a:t>
            </a:r>
            <a:endParaRPr lang="ru-RU" dirty="0" smtClean="0"/>
          </a:p>
          <a:p>
            <a:r>
              <a:rPr lang="ru-RU" dirty="0" smtClean="0"/>
              <a:t>21</a:t>
            </a:r>
            <a:r>
              <a:rPr lang="ru-RU" dirty="0"/>
              <a:t>% – описание семейно-бытовых ситуаций людей, жизнь которых не является общественным достоянием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5877272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Акцент сделан на описание семейной жизнь знаменитостей, которая не всегда является эталонной.</a:t>
            </a:r>
            <a:endParaRPr lang="ru-RU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02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762" y="116632"/>
            <a:ext cx="8496944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Семейные роли </a:t>
            </a:r>
            <a:r>
              <a:rPr lang="ru-RU" sz="4000" dirty="0" err="1"/>
              <a:t>нуклеарного</a:t>
            </a:r>
            <a:r>
              <a:rPr lang="ru-RU" sz="4000" dirty="0"/>
              <a:t> типа </a:t>
            </a:r>
            <a:r>
              <a:rPr lang="ru-RU" sz="4000" dirty="0" smtClean="0"/>
              <a:t>в ТВ-рекламе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7848988" cy="3096343"/>
          </a:xfrm>
        </p:spPr>
        <p:txBody>
          <a:bodyPr>
            <a:normAutofit/>
          </a:bodyPr>
          <a:lstStyle/>
          <a:p>
            <a:r>
              <a:rPr lang="ru-RU" dirty="0" smtClean="0"/>
              <a:t>супруги </a:t>
            </a:r>
            <a:r>
              <a:rPr lang="ru-RU" dirty="0"/>
              <a:t>– 27%, жена – 43%, муж – 20%, дочь – 17%, сын – 9%, отец – 13%, мать – 21%. </a:t>
            </a:r>
            <a:endParaRPr lang="ru-RU" dirty="0" smtClean="0"/>
          </a:p>
          <a:p>
            <a:r>
              <a:rPr lang="ru-RU" dirty="0" smtClean="0"/>
              <a:t>Роли </a:t>
            </a:r>
            <a:r>
              <a:rPr lang="ru-RU" dirty="0"/>
              <a:t>расширенных (</a:t>
            </a:r>
            <a:r>
              <a:rPr lang="ru-RU" dirty="0" err="1"/>
              <a:t>трехпоколенных</a:t>
            </a:r>
            <a:r>
              <a:rPr lang="ru-RU" dirty="0"/>
              <a:t> и более) семей встречаются редко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4725144"/>
            <a:ext cx="8568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Arial Black" pitchFamily="34" charset="0"/>
              </a:rPr>
              <a:t>Кризис </a:t>
            </a:r>
            <a:r>
              <a:rPr lang="ru-RU" b="1" dirty="0">
                <a:latin typeface="Arial Black" pitchFamily="34" charset="0"/>
              </a:rPr>
              <a:t>семьи заключается, прежде всего, в кризисе социальных ценностей. Их формирование является прерогативой СМИ, в том числе печатных, и подразумевает агитацию, пропаганду и идеологию </a:t>
            </a:r>
            <a:r>
              <a:rPr lang="ru-RU" b="1" dirty="0" err="1">
                <a:latin typeface="Arial Black" pitchFamily="34" charset="0"/>
              </a:rPr>
              <a:t>фамилистических</a:t>
            </a:r>
            <a:r>
              <a:rPr lang="ru-RU" b="1" dirty="0">
                <a:latin typeface="Arial Black" pitchFamily="34" charset="0"/>
              </a:rPr>
              <a:t> </a:t>
            </a:r>
            <a:r>
              <a:rPr lang="ru-RU" b="1" dirty="0" smtClean="0">
                <a:latin typeface="Arial Black" pitchFamily="34" charset="0"/>
              </a:rPr>
              <a:t>ценностей.</a:t>
            </a:r>
            <a:endParaRPr lang="ru-RU" sz="1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91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269</TotalTime>
  <Words>598</Words>
  <Application>Microsoft Office PowerPoint</Application>
  <PresentationFormat>Экран (4:3)</PresentationFormat>
  <Paragraphs>75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Модульная</vt:lpstr>
      <vt:lpstr>ФОРМИРОВАНИЕ ИМИДЖА СЕМЬИ ПОД ВЛИЯНИЕМ  СРЕДСТВ МАССОВОЙ ИНФОРМАЦИИ </vt:lpstr>
      <vt:lpstr>Имидж семьи</vt:lpstr>
      <vt:lpstr>Принципы формирования имиджа современной семьи</vt:lpstr>
      <vt:lpstr>Исследование динамики семейных установок молодежи </vt:lpstr>
      <vt:lpstr>Исследование динамики семейных установок молодежи </vt:lpstr>
      <vt:lpstr>Исследование динамики семейных установок молодежи </vt:lpstr>
      <vt:lpstr>Исследование динамики семейных установок молодежи </vt:lpstr>
      <vt:lpstr>Фамилистический анализ текстов</vt:lpstr>
      <vt:lpstr>Семейные роли нуклеарного типа в ТВ-рекламе</vt:lpstr>
      <vt:lpstr>Число детей в семье в ТВ-рекламе</vt:lpstr>
      <vt:lpstr>Рекомендации </vt:lpstr>
      <vt:lpstr>Статьи и материалы.</vt:lpstr>
      <vt:lpstr>Спасибо за внимание 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ИМИДЖА СЕМЬИ ПОД ВЛИЯНИЕМ  СРЕДСТВ МАССОВОЙ ИНФОРМАЦИИ</dc:title>
  <dc:creator>Ksenya</dc:creator>
  <cp:lastModifiedBy>Ksenya</cp:lastModifiedBy>
  <cp:revision>25</cp:revision>
  <dcterms:created xsi:type="dcterms:W3CDTF">2012-10-25T22:14:06Z</dcterms:created>
  <dcterms:modified xsi:type="dcterms:W3CDTF">2012-10-26T17:00:59Z</dcterms:modified>
</cp:coreProperties>
</file>